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p="http://schemas.openxmlformats.org/presentationml/2006/main" xmlns:r="http://schemas.openxmlformats.org/officeDocument/2006/relationships" saveSubsetFonts="1" autoCompressPictures="0">
  <p:sldMasterIdLst>
    <p:sldMasterId id="2147483648" r:id="rId1"/>
  </p:sldMasterIdLst>
  <p:notesMasterIdLst>
    <p:notesMasterId r:id="rId37"/>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  <Relationship Id="rId37"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a:lstStyle/>
          <a:p>
            <a:pPr/>
            <a:endParaRPr lang="zh-CN"/>
          </a:p>
        </p:txBody>
      </p:sp>
      <p:sp>
        <p:nvSpPr>
          <p:cNvPr id="3" name="Date Placeholder 2"/>
          <p:cNvSpPr>
            <a:spLocks noGrp="1"/>
          </p:cNvSpPr>
          <p:nvPr>
            <p:ph type="dt" sz="half" idx="1"/>
          </p:nvPr>
        </p:nvSpPr>
        <p:spPr>
          <a:xfrm>
            <a:off x="3884613" y="0"/>
            <a:ext cx="2971800" cy="457200"/>
          </a:xfrm>
          <a:prstGeom prst="rect">
            <a:avLst/>
          </a:prstGeom>
        </p:spPr>
        <p:txBody>
          <a:bodyPr/>
          <a:lstStyle/>
          <a:p>
            <a:pPr/>
            <a:endParaRPr lang="zh-CN"/>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a:lstStyle/>
          <a:p>
            <a:pPr/>
            <a:endParaRPr lang="zh-CN"/>
          </a:p>
        </p:txBody>
      </p:sp>
      <p:sp>
        <p:nvSpPr>
          <p:cNvPr id="6" name="Footer Placeholder 5"/>
          <p:cNvSpPr>
            <a:spLocks noGrp="1"/>
          </p:cNvSpPr>
          <p:nvPr>
            <p:ph type="ftr" sz="quarter" idx="4"/>
          </p:nvPr>
        </p:nvSpPr>
        <p:spPr>
          <a:xfrm>
            <a:off x="0" y="8685213"/>
            <a:ext cx="2971800" cy="457200"/>
          </a:xfrm>
          <a:prstGeom prst="rect">
            <a:avLst/>
          </a:prstGeom>
        </p:spPr>
        <p:txBody>
          <a:bodyPr/>
          <a:lstStyle/>
          <a:p>
            <a:pPr/>
            <a:endParaRPr 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a:lstStyle/>
          <a:p>
            <a:pPr/>
            <a:endParaRPr lang="zh-CN"/>
          </a:p>
        </p:txBody>
      </p:sp>
    </p:spTree>
  </p:cSld>
  <p:clrMap bg1="lt1" tx1="dk1" bg2="lt2" tx2="dk2" accent1="accent1" accent2="accent2" accent3="accent3" accent4="accent4" accent5="accent5" accent6="accent6" hlink="hlink" folHlink="folHlink"/>
  <p:hf/>
  <p:notesStyle>
    <a:lvl1pPr marL="0" algn="l">
      <a:defRPr sz="1200" lang="zh-CN"/>
    </a:lvl1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上一份课件由应用在TCP字节流中识别消息，本份先把收发单位换成独立数据报。单播把一份载荷交给指定地址与端口，广播扩大网络范围，组播则增加接收端加入指定组的条件。三种方式都先完整读取一份数据报，再按双方约定解释字节；内容中的换行不会另外形成一份报文。地址与端口仍决定目标位置，UDP可能丢失、重复或乱序，本地发送成功也不等于对方收到。后面的教材项目依次增加这些条件。</a:t>
            </a:r>
          </a:p>
          <a:p>
            <a:pPr/>
            <a:endParaRPr lang="zh-CN" dirty="0"/>
          </a:p>
          <a:p>
            <a:pPr/>
            <a:r>
              <a:rPr lang="zh-CN" dirty="0"/>
              <a:t>本页依据教材第15章的15.3.1 QUdpSocket；15.3.2 单播和广播；15.3.3 组播讲解。接口行为同时核对了[Qt 6.2.3 QUdpSocket 官方 qdoc 与实现](https://raw.githubusercontent.com/qt/qtbase/v6.2.3/src/network/socket/qudpsocket.cpp)。</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教材的samp15_3把本地绑定端口和发送目标端口放在不同输入位置。图十五之七的A绑定一千二百，图十五之八的B绑定三千六百，A发给B就把目标端口填为三千六百；A的本地入口用于接收别人发回来的报文。samp15_4在绑定后再加入组播地址，因此还要记录成功加入的组与接口，供退出时配对使用。界面状态区显示本端socket状态，不能拿自己的本地端口代替对方入口。本页给出阅读教材界面的顺序，下一页先比较两种协议的读取单位。</a:t>
            </a:r>
          </a:p>
          <a:p>
            <a:pPr/>
            <a:endParaRPr lang="zh-CN" dirty="0"/>
          </a:p>
          <a:p>
            <a:pPr/>
            <a:r>
              <a:rPr lang="zh-CN" dirty="0"/>
              <a:t>本页依据教材第15章的15.3.1 QUdpSocket；15.3.2 单播和广播；15.3.3 组播讲解。接口行为同时核对了[Qt 6.2.3 QUdpSocket 官方 qdoc 与实现](https://raw.githubusercontent.com/qt/qtbase/v6.2.3/src/network/socket/qudpsocket.cpp)。</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TCP提供有序字节流，应用可以把同一串字节分多次读取，并自行判断完整消息。UDP每次数据报读取针对一份载荷，即使两份同时在队列中等待，读取第一份也不会把第二份拼在它的尾部。若给UDP的读取缓冲太短，这一份的未读尾部会被丢弃，不能像TCP的未读字节那样留待下一次补齐。边界明确不等于可靠到达，UDP仍可能丢失，本地提交成功不能证明对方收到。下一页先给两端各自确定一个接收入口。</a:t>
            </a:r>
          </a:p>
          <a:p>
            <a:pPr/>
            <a:endParaRPr lang="zh-CN" dirty="0"/>
          </a:p>
          <a:p>
            <a:pPr/>
            <a:r>
              <a:rPr lang="zh-CN" dirty="0"/>
              <a:t>本页依据教材第15章的15.3.1 QUdpSocket；15.3.2 单播和广播；15.3.3 组播讲解。接口行为同时核对了[Qt 6.2.3 QUdpSocket 官方 qdoc 与实现](https://raw.githubusercontent.com/qt/qtbase/v6.2.3/src/network/socket/qudpsocket.cpp)。</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图中的A和B来自教材双向单播示例。A绑定一千二百，B绑定三千六百，A发送时目标填B的三千六百，B回复时目标填A的一千二百；箭头表示两次独立的数据报发送。两端在同一台电脑上运行时，目标地址指向本机；换成两台电脑后，目标地址填对方实验接口的地址，目标端口仍填对方绑定的入口。不同端口便于课堂避免冲突，不表示所有同机UDP程序都不能共享端口，共享绑定还要看模式和平台行为。</a:t>
            </a:r>
          </a:p>
          <a:p>
            <a:pPr/>
            <a:endParaRPr lang="zh-CN" dirty="0"/>
          </a:p>
          <a:p>
            <a:pPr/>
            <a:r>
              <a:rPr lang="zh-CN" dirty="0"/>
              <a:t>本页依据教材第15章的15.3.1 QUdpSocket；15.3.2 单播和广播；15.3.3 组播讲解。接口行为同时核对了[Qt 6.2.3 QUdpSocket 官方 qdoc 与实现](https://raw.githubusercontent.com/qt/qtbase/v6.2.3/src/network/socket/qudpsocket.cpp)，[Qt 6.2.3 QAbstractSocket 官方 qdoc 与实现](https://raw.githubusercontent.com/qt/qtbase/v6.2.3/src/network/socket/qabstractsocket.cpp)。</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创建QUdpSocket时没有选定固定接收端口，bind成功才建立本地入口并进入BoundState。教材先绑定才能收发，适用于其双向聊天界面；只发送数据报的其他程序通常不必显式bind。本例绑定后才启用发送，是为了也能在固定入口接收回复。UDP的connectToHost设置默认对端，不进行TCP握手，不能因使用同一个基类就把BoundState讲成TCP会话。教材结束收发的入口可用close解除本地绑定，再根据实际state恢复按钮；这只清理本端，不通知所有潜在UDP接收者。</a:t>
            </a:r>
          </a:p>
          <a:p>
            <a:pPr/>
            <a:endParaRPr lang="zh-CN" dirty="0"/>
          </a:p>
          <a:p>
            <a:pPr/>
            <a:r>
              <a:rPr lang="zh-CN" dirty="0"/>
              <a:t>本页依据教材第15章的15.3.1 QUdpSocket；15.3.2 单播和广播；15.3.3 组播讲解。接口行为同时核对了[Qt 6.2.3 QUdpSocket 官方 qdoc 与实现](https://raw.githubusercontent.com/qt/qtbase/v6.2.3/src/network/socket/qudpsocket.cpp)。</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udp在构造时创建并注册readyRead、stateChanged、errorOccurred。bindPort来自本地端口控件，课堂固定端口应排除0；若选择端口0，必须显示系统实际分配的localPort。绑定失败的可能位置是地址、端口占用或系统条件，不能还把按钮切成已经绑定。 入口先拒绝对正在工作的socket重新bind。失败后的updateUi读取实际state；它不是无条件写入未绑定标签。showError在本份表示更新错误文字与日志，不启动嵌套事件循环。</a:t>
            </a:r>
          </a:p>
          <a:p>
            <a:pPr/>
            <a:endParaRPr lang="zh-CN" dirty="0"/>
          </a:p>
          <a:p>
            <a:pPr/>
            <a:r>
              <a:rPr lang="zh-CN" dirty="0"/>
              <a:t>本页依据教材第15章的15.3.1 QUdpSocket；15.3.2 单播和广播；15.3.3 组播讲解。接口行为同时核对了[Qt 6.2.3 QUdpSocket 官方 qdoc 与实现](https://raw.githubusercontent.com/qt/qtbase/v6.2.3/src/network/socket/qudpsocket.cpp)。</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从目标框读取有效IPv4地址，从目标端口控件读取接收方的固定入口，端口限定为一到六万五千五百三十五。输入不是本地绑定端口，也不能把主机名直接当作QHostAddress；使用名称时需先解析。本例单播拒绝未指定地址、组播和Broadcast常量，若需要排除课堂接口的定向广播地址，还须检查该接口的addressEntries，不能声称一次常量比较就识别所有网络的广播目标。回环地址可用于同机实验。文字用toUtf8编码，数据报自身已有边界，无需追加换行。空聊天输入是否允许由应用约定，接收端仍要能消费空数据报。</a:t>
            </a:r>
          </a:p>
          <a:p>
            <a:pPr/>
            <a:endParaRPr lang="zh-CN" dirty="0"/>
          </a:p>
          <a:p>
            <a:pPr/>
            <a:r>
              <a:rPr lang="zh-CN" dirty="0"/>
              <a:t>本页依据教材第15章的15.3.1 QUdpSocket；15.3.2 单播和广播；15.3.3 组播讲解。接口行为同时核对了[Qt 6.2.3 QUdpSocket 官方 qdoc 与实现](https://raw.githubusercontent.com/qt/qtbase/v6.2.3/src/network/socket/qudpsocket.cpp)，[Qt 6.2.3 QString 官方头文件](https://raw.githubusercontent.com/qt/qtbase/v6.2.3/src/corelib/text/qstring.h)。</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是发送按钮的核心。UDP数据报不能像TCP那样把短写尾部当作同一报文继续提交；本例把返回结果与整份字节数核对，失败按数据报失败处理。成功日志使用已提交，不宣称接收方已处理。只有成功后才按界面约定清空输入。 BoundState检查对应本例双向收发规则。单次发送失败保留输入并显示原因；若socket仍绑定，不强制结束整个接收过程，允许修正目标后重试。</a:t>
            </a:r>
          </a:p>
          <a:p>
            <a:pPr/>
            <a:endParaRPr lang="zh-CN" dirty="0"/>
          </a:p>
          <a:p>
            <a:pPr/>
            <a:r>
              <a:rPr lang="zh-CN" dirty="0"/>
              <a:t>本页依据教材第15章的15.3.1 QUdpSocket；15.3.2 单播和广播；15.3.3 组播讲解。接口行为同时核对了[Qt 6.2.3 QUdpSocket 官方 qdoc 与实现](https://raw.githubusercontent.com/qt/qtbase/v6.2.3/src/network/socket/qudpsocket.cpp)。</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readyRead里用hasPendingDatagrams检查队列，每次取出一份完整数据报。外层采用while (udp-&gt;hasPendingDatagrams()) { if (!readOneDatagram()) break; }。readOneDatagram返回false时，内部已调用failReceive；本教学例选择终止当前收发，不等待失败的旧报文再次通知。failReceive先保存错误文字；若组播窗口仍在BoundState且joined为true，尝试按保存参数leave并记录其结果，再close、清空joined并updateUi。单播窗口直接close再updateUi。所有提示写入日志，避免接收过程中开启嵌套事件循环。A、B、C是课堂设定的三份载荷。</a:t>
            </a:r>
          </a:p>
          <a:p>
            <a:pPr/>
            <a:endParaRPr lang="zh-CN" dirty="0"/>
          </a:p>
          <a:p>
            <a:pPr/>
            <a:r>
              <a:rPr lang="zh-CN" dirty="0"/>
              <a:t>本页依据教材第15章的15.3.1 QUdpSocket；15.3.2 单播和广播；15.3.3 组播讲解。接口行为同时核对了[Qt 6.2.3 QUdpSocket 官方 qdoc 与实现](https://raw.githubusercontent.com/qt/qtbase/v6.2.3/src/network/socket/qudpsocket.cpp)，[Qt 6.2.3 QIODevice 官方 qdoc 与实现](https://raw.githubusercontent.com/qt/qtbase/v6.2.3/src/corelib/io/qiodevice.cpp)。</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这是bool readOneDatagram()的前半段，入口由hasPendingDatagrams保护，且同一窗口的udp只在GUI线程读取。先查询队首长度；失败调用上一页定义的failReceive，停止本次收发并返回false。QByteArray按长度分配缓冲，后页仍使用同一data、sender和senderPort。教材先分配长度再读取，方向正确；每份数据报分别读取，不把队列拼成一个字符串。</a:t>
            </a:r>
          </a:p>
          <a:p>
            <a:pPr/>
            <a:endParaRPr lang="zh-CN" dirty="0"/>
          </a:p>
          <a:p>
            <a:pPr/>
            <a:r>
              <a:rPr lang="zh-CN" dirty="0"/>
              <a:t>本页依据教材第15章的15.3.1 QUdpSocket；15.3.2 单播和广播；15.3.3 组播讲解。接口行为同时核对了[Qt 6.2.3 QUdpSocket 官方 qdoc 与实现](https://raw.githubusercontent.com/qt/qtbase/v6.2.3/src/network/socket/qudpsocket.cpp)。</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这是同一bool readOneDatagram()的后半段。readDatagram返回实际字节数；负数调用failReceive并让外层循环退出。成功时按n收缩数组，显示本次来源与载荷，再返回true。size为0时仍要执行readDatagram以消费空数据报；n为0不表示套接字错误。showDatagram是非阻塞的窗口显示函数，不关闭socket、不改动本次data。</a:t>
            </a:r>
          </a:p>
          <a:p>
            <a:pPr/>
            <a:endParaRPr lang="zh-CN" dirty="0"/>
          </a:p>
          <a:p>
            <a:pPr/>
            <a:r>
              <a:rPr lang="zh-CN" dirty="0"/>
              <a:t>本页依据教材第15章的15.3.1 QUdpSocket；15.3.2 单播和广播；15.3.3 组播讲解。接口行为同时核对了[Qt 6.2.3 QUdpSocket 官方 qdoc 与实现](https://raw.githubusercontent.com/qt/qtbase/v6.2.3/src/network/socket/qudpsocket.cpp)。</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把ABCDE逐个看成五个ASCII字节。队首这一份进入容量为三个字节的缓冲，本次得到ABC，剩余DE被当前读取丢弃；如果下一份是XYZ，下次就从XYZ开始，无法补回DE。损失发生在应用提供的读取容量不足，并不是网络会替应用重新传输这个尾部。需要完整内容时先查pendingDatagramSize并分配足够容量；需要载荷上限时，超限项也要从队列消费并明确丢弃，否则它会继续挡在队首。这个例子的五与三只是演算值，不是UDP大小限制。</a:t>
            </a:r>
          </a:p>
          <a:p>
            <a:pPr/>
            <a:endParaRPr lang="zh-CN" dirty="0"/>
          </a:p>
          <a:p>
            <a:pPr/>
            <a:r>
              <a:rPr lang="zh-CN" dirty="0"/>
              <a:t>本页依据教材第15章的15.3.1 QUdpSocket；15.3.2 单播和广播；15.3.3 组播讲解。接口行为同时核对了[Qt 6.2.3 QUdpSocket 官方 qdoc 与实现](https://raw.githubusercontent.com/qt/qtbase/v6.2.3/src/network/socket/qudpsocket.cpp)。</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前两页已经取得完整数据报，现在才决定如何解释它。双方约定UTF-8文本时，用fromUtf8的QByteArray重载，把data及其实际长度一起交给解码函数。原例传data()会按零结尾文字读取，内嵌零可能使内容提前结束；不是说普通聊天文字每次都会乱码，问题是保留载荷长度。双方约定二进制字段时，保留QByteArray按字段格式读取，不先转成QString。换行在这里是同一份数据报的内容，不承担额外分帧工作；字节数与中文字符数也不能混用。</a:t>
            </a:r>
          </a:p>
          <a:p>
            <a:pPr/>
            <a:endParaRPr lang="zh-CN" dirty="0"/>
          </a:p>
          <a:p>
            <a:pPr/>
            <a:r>
              <a:rPr lang="zh-CN" dirty="0"/>
              <a:t>本页依据教材第15章的15.3.1 QUdpSocket；15.3.2 单播和广播；15.3.3 组播讲解。接口行为同时核对了[Qt 6.2.3 QString 官方头文件](https://raw.githubusercontent.com/qt/qtbase/v6.2.3/src/corelib/text/qstring.h)，[Qt 6.2.3 QUdpSocket 官方 qdoc 与实现](https://raw.githubusercontent.com/qt/qtbase/v6.2.3/src/network/socket/qudpsocket.cpp)。</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广播把原来的指定单播地址换成Broadcast常量，但目标端口仍然保留。接收程序需要成功绑定相应入口，例如广播发往三千六百时观察B，不期待只绑定一千二百的A自动成为三千六百的接收端。教材说所有客户端收到，是运行情境的说明，还需要加上网络范围、系统规则和程序工作状态这些前提。发送端只能从返回值知道本地提交结果，无法据此列出收到的成员。应用若需要知道谁收到，要另外设计回复内容、成员标识和等待超时。</a:t>
            </a:r>
          </a:p>
          <a:p>
            <a:pPr/>
            <a:endParaRPr lang="zh-CN" dirty="0"/>
          </a:p>
          <a:p>
            <a:pPr/>
            <a:r>
              <a:rPr lang="zh-CN" dirty="0"/>
              <a:t>本页依据教材第15章的15.3.1 QUdpSocket；15.3.2 单播和广播；15.3.3 组播讲解。接口行为同时核对了[Qt 6.2.3 QUdpSocket 官方 qdoc 与实现](https://raw.githubusercontent.com/qt/qtbase/v6.2.3/src/network/socket/qudpsocket.cpp)。</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广播按钮沿用前面的发送检查，只把目标地址换成Broadcast，targetPort仍来自已经验证的目标端口输入。BoundState检查是本例双向收发的界面规则；只发送的其他应用通常不必显式绑定。文字先toUtf8形成一份载荷，不为UDP额外添加换行。返回字节数与payload的完整大小不一致时，保留输入并显示错误，不把尾部拆成另一份报文补发。成功才显示本地已提交，并按界面约定清空输入；若socket仍绑定，一次发送失败不自动结束整个接收服务，也不能把成功日志讲成每个接收端都收到。</a:t>
            </a:r>
          </a:p>
          <a:p>
            <a:pPr/>
            <a:endParaRPr lang="zh-CN" dirty="0"/>
          </a:p>
          <a:p>
            <a:pPr/>
            <a:r>
              <a:rPr lang="zh-CN" dirty="0"/>
              <a:t>本页依据教材第15章的15.3.1 QUdpSocket；15.3.2 单播和广播；15.3.3 组播讲解。接口行为同时核对了[Qt 6.2.3 QUdpSocket 官方 qdoc 与实现](https://raw.githubusercontent.com/qt/qtbase/v6.2.3/src/network/socket/qudpsocket.cpp)。</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本页把十五点一的接口查询用于广播实验。电脑同时有无线、有线和虚拟接口时，首项IPv4地址不一定属于课堂网络，不能只取列表第一项就认为选对位置。先选定实验接口，再查看addressEntries，每个条目中的broadcast给出与该地址有关的广播值；没有有效值的条目明确跳过，不用空地址发送。实验记录写出接口、目标广播地址和目标端口，之后两组同学才能比较同一条件。地址选择仍要结合系统路由和网络配置，本页不承诺仅选一个字符串就控制了所有发送路径。</a:t>
            </a:r>
          </a:p>
          <a:p>
            <a:pPr/>
            <a:endParaRPr lang="zh-CN" dirty="0"/>
          </a:p>
          <a:p>
            <a:pPr/>
            <a:r>
              <a:rPr lang="zh-CN" dirty="0"/>
              <a:t>本页依据教材第15章的15.3.1 QUdpSocket；15.3.2 单播和广播；15.3.3 组播讲解。接口行为同时核对了[Qt 6.2.3 QNetworkInterface 官方 qdoc 与实现](https://raw.githubusercontent.com/qt/qtbase/v6.2.3/src/network/kernel/qnetworkinterface.cpp)。</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让发送端检查writeDatagram结果，若提交就失败，先保存错误原因。提交成功后，接收端核对bind返回值并比较本地端口与目标端口，再确认两台电脑接入同一实验网络并使用对应接口。前面条件满足后，才继续检查系统防火墙和网络转发设置；不要通过删掉接收循环来猜测网络问题。若hasPendingDatagrams已经表明报文进队列，问题范围就转到读取长度和文本解码。课堂每次改变一个条件，先验证单播再试广播，并记录每一步结果；单播成功不保证广播条件也全部成立。</a:t>
            </a:r>
          </a:p>
          <a:p>
            <a:pPr/>
            <a:endParaRPr lang="zh-CN" dirty="0"/>
          </a:p>
          <a:p>
            <a:pPr/>
            <a:r>
              <a:rPr lang="zh-CN" dirty="0"/>
              <a:t>本页依据教材第15章的15.3.1 QUdpSocket；15.3.2 单播和广播；15.3.3 组播讲解。接口行为同时核对了[Qt 6.2.3 QUdpSocket 官方 qdoc 与实现](https://raw.githubusercontent.com/qt/qtbase/v6.2.3/src/network/socket/qudpsocket.cpp)。</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教材和Qt文档建议保持较小的数据报，五百一十二字节是保守建议，不是所有平台统一的硬上限。超过这个值不能直接断言一定发送失败或一定分片，实际限制还受平台与网络路径影响。应用给出自己的载荷上限，同时检查每次发送结果；接收端按实际待读长度准备容量，不能因为建议值就固定成五百一十二。若传大量数据，应用还要安排分段编号、识别丢失和恢复，接收端配套重组，这些是新协议的工作，不是UDP socket自动完成的能力。</a:t>
            </a:r>
          </a:p>
          <a:p>
            <a:pPr/>
            <a:endParaRPr lang="zh-CN" dirty="0"/>
          </a:p>
          <a:p>
            <a:pPr/>
            <a:r>
              <a:rPr lang="zh-CN" dirty="0"/>
              <a:t>本页依据教材第15章的15.3.1 QUdpSocket；15.3.2 单播和广播；15.3.3 组播讲解。接口行为同时核对了[Qt 6.2.3 QUdpSocket 官方 qdoc 与实现](https://raw.githubusercontent.com/qt/qtbase/v6.2.3/src/network/socket/qudpsocket.cpp)。</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对照图15-9、15-10，两台电脑的本机地址不同但使用同一组地址和端口。加入组不是加入QTcpServer的连接队列。不要拿本机普通单播地址作为组地址。记录成功使用的groupAddress和groupPort，退出时用相同值。 udp在构造时创建为窗口子对象，joined初始为false；注册readyRead、stateChanged和errorOccurred。输入通过protocol和isMulticast等条件检查后，groupAddress与groupPort成为本次候选值；加入成功后锁定输入并保存记录。</a:t>
            </a:r>
          </a:p>
          <a:p>
            <a:pPr/>
            <a:endParaRPr lang="zh-CN" dirty="0"/>
          </a:p>
          <a:p>
            <a:pPr/>
            <a:r>
              <a:rPr lang="zh-CN" dirty="0"/>
              <a:t>本页依据教材第15章的15.3.1 QUdpSocket；15.3.2 单播和广播；15.3.3 组播讲解。接口行为同时核对了[RFC 2365 Administratively Scoped IP Multicast](https://www.rfc-editor.org/rfc/rfc2365.html)，[Qt 6.2.3 QUdpSocket 官方 qdoc 与实现](https://raw.githubusercontent.com/qt/qtbase/v6.2.3/src/network/socket/qudpsocket.cpp)。</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教材地址位于管理范围组播的二百三十九网段，其中二百三十九点二百五十五的范围用于本地组播。保留二百三十九点二百五十五点四十三点二十一作为课堂示例时，仍需核对所在网络的管理约定。教材把二百二十四点零点二以后的一长段统称为用户可用，容易让学生忽略其中已经分配的用途，不能把整段当成任意地址池。地址合法也不能保证网络允许跨路由到达。TTL按路由跳数约束传播，本例明确取一，并在绑定之后设置和读回确认；它不代替网络配置，也不是接收授权。</a:t>
            </a:r>
          </a:p>
          <a:p>
            <a:pPr/>
            <a:endParaRPr lang="zh-CN" dirty="0"/>
          </a:p>
          <a:p>
            <a:pPr/>
            <a:r>
              <a:rPr lang="zh-CN" dirty="0"/>
              <a:t>本页依据教材第15章的15.3.1 QUdpSocket；15.3.2 单播和广播；15.3.3 组播讲解。接口行为同时核对了[RFC 2365 Administratively Scoped IP Multicast](https://www.rfc-editor.org/rfc/rfc2365.html)，[IANA IPv4 Multicast Address Space 官方注册表](https://www.iana.org/assignments/multicast-addresses)，[Qt 6.2.3 QAbstractSocket 官方 qdoc 与实现](https://raw.githubusercontent.com/qt/qtbase/v6.2.3/src/network/socket/qabstractsocket.cpp)。</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是原例加入函数的前半部分。mode保留教材的共享选择，但不能说ShareAddress在所有平台所有场景都必需。AnyIPv4避免以Any创建双栈socket后直接加入IPv4组的问题。本例让多个接收程序使用同一组端口，具体重复绑定行为在课堂平台检查。 两个guard排除重复加入及对旧绑定重绑。输入已在上一页检查；新操作从joined=false、UnconnectedState开始，所以本次bind失败时保持未加入。成功才继续下一页，不能在此提前启用组播发送。</a:t>
            </a:r>
          </a:p>
          <a:p>
            <a:pPr/>
            <a:endParaRPr lang="zh-CN" dirty="0"/>
          </a:p>
          <a:p>
            <a:pPr/>
            <a:r>
              <a:rPr lang="zh-CN" dirty="0"/>
              <a:t>本页依据教材第15章的15.3.1 QUdpSocket；15.3.2 单播和广播；15.3.3 组播讲解。接口行为同时核对了[Qt 6.2.3 QUdpSocket 官方 qdoc 与实现](https://raw.githubusercontent.com/qt/qtbase/v6.2.3/src/network/socket/qudpsocket.cpp)，[Qt 6.2.3 QAbstractSocket 官方 qdoc 与实现](https://raw.githubusercontent.com/qt/qtbase/v6.2.3/src/network/socket/qabstractsocket.cpp)。</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代码接上一页成功的bind之后。setSocketOption没有布尔返回值，confirmTtl读取socketOption(MulticastTtlOption)，先检查QVariant有效，再比较toInt是否等于1。未确认时，cancelJoin报告TTL设置未确认、关闭本次绑定、保持joined为false并更新界面；这里是保守的教学策略。joinMulticastGroup失败同样关闭本次绑定并显示原因。只有成功加入才置joined=true。TTL按路由跳数限制传播，不保证组播能跨路由到达，也不代替接收者授权。 cancelJoin和join失败分支只撤销本次新绑定；它们不能关闭一个先前已成功加入的会话，因此入口guard不可省略。错误显示不启动嵌套事件循环。</a:t>
            </a:r>
          </a:p>
          <a:p>
            <a:pPr/>
            <a:endParaRPr lang="zh-CN" dirty="0"/>
          </a:p>
          <a:p>
            <a:pPr/>
            <a:r>
              <a:rPr lang="zh-CN" dirty="0"/>
              <a:t>本页依据教材第15章的15.3.1 QUdpSocket；15.3.2 单播和广播；15.3.3 组播讲解。接口行为同时核对了[Qt 6.2.3 QAbstractSocket 官方 qdoc 与实现](https://raw.githubusercontent.com/qt/qtbase/v6.2.3/src/network/socket/qabstractsocket.cpp)，[Qt 6.2.3 QUdpSocket 官方 qdoc 与实现](https://raw.githubusercontent.com/qt/qtbase/v6.2.3/src/network/socket/qudpsocket.cpp)。</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默认接口适合先理解教材，多个网络接口时再把接口身份写清。候选iface先通过有效、已启用和支持组播等条件检查，这些标志提供本地能力信息，仍不证明网络一定可达。绑定之后，setMulticastInterface选择发送接口；joinMulticastGroup的接口参数则指定接收成员关系，两件事用途不同，设置发送接口不表示已经加入接收组。成功加入后保存group和iface的快照。显式接口重载的leave也用同一个接口，不能退出时重新取列表第一项，也不能默认加入后临时改成显式接口退出。</a:t>
            </a:r>
          </a:p>
          <a:p>
            <a:pPr/>
            <a:endParaRPr lang="zh-CN" dirty="0"/>
          </a:p>
          <a:p>
            <a:pPr/>
            <a:r>
              <a:rPr lang="zh-CN" dirty="0"/>
              <a:t>本页依据教材第15章的15.3.1 QUdpSocket；15.3.2 单播和广播；15.3.3 组播讲解。接口行为同时核对了[Qt 6.2.3 QNetworkInterface 官方 qdoc 与实现](https://raw.githubusercontent.com/qt/qtbase/v6.2.3/src/network/kernel/qnetworkinterface.cpp)，[Qt 6.2.3 QUdpSocket 官方 qdoc 与实现](https://raw.githubusercontent.com/qt/qtbase/v6.2.3/src/network/socket/qudpsocket.cpp)。</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前面绑定、选项确认和join全部成功后，本例把joined置为true，并保存且锁定组地址与端口。发送入口同时检查joined和实际BoundState，再把UTF-8字节交给保存的组地址与端口。返回结果按整份载荷检查，失败保留输入和成员关系，成功只记为本地已提交，不能证明所有成员收到。这里先加入再启用发送属于教材双向收发规则，不能扩成所有组播发送者都必须先加入接收组。教材中发送者收到自己的消息是原例运行观察，回环设置与平台环境可能影响现场结果，本课件没有代替实验验证。</a:t>
            </a:r>
          </a:p>
          <a:p>
            <a:pPr/>
            <a:endParaRPr lang="zh-CN" dirty="0"/>
          </a:p>
          <a:p>
            <a:pPr/>
            <a:r>
              <a:rPr lang="zh-CN" dirty="0"/>
              <a:t>本页依据教材第15章的15.3.1 QUdpSocket；15.3.2 单播和广播；15.3.3 组播讲解。接口行为同时核对了[Qt 6.2.3 QUdpSocket 官方 qdoc 与实现](https://raw.githubusercontent.com/qt/qtbase/v6.2.3/src/network/socket/qudpsocket.cpp)。</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退出先取成功加入时保存的参数，并确认本端仍在BoundState且有成员记录。默认接口加入就按同一组地址leave，显式接口加入则把同一地址和iface一起传入；不要读取后来改动的输入框。leave失败先记录原因，本例仍继续close解除本地绑定，然后清空joined与成功记录、禁用发送并恢复参数输入。实际解除绑定的stateChanged也可以同步未加入状态，所以主动清理要保存本次所需值并允许重复进入而不再使用失效记录。若本端已不再绑定，跳过依赖BoundState的leave。状态文字写本端已关闭，不宣称所有网络设备均已确认退出，更不能先abort再尝试leave。</a:t>
            </a:r>
          </a:p>
          <a:p>
            <a:pPr/>
            <a:endParaRPr lang="zh-CN" dirty="0"/>
          </a:p>
          <a:p>
            <a:pPr/>
            <a:r>
              <a:rPr lang="zh-CN" dirty="0"/>
              <a:t>本页依据教材第15章的15.3.1 QUdpSocket；15.3.2 单播和广播；15.3.3 组播讲解。接口行为同时核对了[Qt 6.2.3 QUdpSocket 官方 qdoc 与实现](https://raw.githubusercontent.com/qt/qtbase/v6.2.3/src/network/socket/qudpsocket.cpp)。</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加入入口先检查尚未加入且socket处于UnconnectedState，避免对正在工作的socket重复bind。绑定失败保持未工作状态；新绑定后的TTL确认或join失败撤销这次绑定并显示原因。只有加入成功才保存参数并启用组播发送，退出完成后禁用发送并恢复输入。stateChanged显示实际状态，实际解除绑定后同步joined为false，不在每个通知中再调用另一轮leave或close。主动清理由退出或失败入口负责，并能重复调用而不再次使用已失效记录。一般单次发送失败保留成员关系；输入框禁用不能代替各函数内部的状态检查。</a:t>
            </a:r>
          </a:p>
          <a:p>
            <a:pPr/>
            <a:endParaRPr lang="zh-CN" dirty="0"/>
          </a:p>
          <a:p>
            <a:pPr/>
            <a:r>
              <a:rPr lang="zh-CN" dirty="0"/>
              <a:t>本页依据教材第15章的15.3.1 QUdpSocket；15.3.2 单播和广播；15.3.3 组播讲解。接口行为同时核对了[Qt 6.2.3 QUdpSocket 官方 qdoc 与实现](https://raw.githubusercontent.com/qt/qtbase/v6.2.3/src/network/socket/qudpsocket.cpp)，[Qt 6.2.3 QAbstractSocket 官方 qdoc 与实现](https://raw.githubusercontent.com/qt/qtbase/v6.2.3/src/network/socket/qabstractsocket.cpp)。</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显示题目，让学生逐次说出队列变化：读A后仍有B和C，每一份要单独读取并保留其来源。旧报文留在队列不保证再发readyRead，所以外层要循环hasPendingDatagrams。点击一次显示本题完整答案与原因。若读取返回错误，不能为了排空而无限重试；按本例失败策略结束收发。</a:t>
            </a:r>
          </a:p>
          <a:p>
            <a:pPr/>
            <a:endParaRPr lang="zh-CN" dirty="0"/>
          </a:p>
          <a:p>
            <a:pPr/>
            <a:r>
              <a:rPr lang="zh-CN" dirty="0"/>
              <a:t>本页依据教材第15章的15.3.1 QUdpSocket；15.3.2 单播和广播；15.3.3 组播讲解。接口行为同时核对了[Qt 6.2.3 QUdpSocket 官方 qdoc 与实现](https://raw.githubusercontent.com/qt/qtbase/v6.2.3/src/network/socket/qudpsocket.cpp)。</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让学生按ABCDE的五个ASCII字节指出本次读走ABC，DE被这次短缓冲读取丢弃。点击显示答案后，再说出队列下一份是XYZ，所以随后读取XYZ，而不是补回DE。需要完整载荷时按报文实际长度准备足够容量；应用若选择丢弃超限报文，要消费这一队列项，不能只return让它一直停在队首。与TCP比较时，把原因落在读取单位和尾部处理上，不解释成UDP一定更快。这些数值用于课堂演算，不是通用协议上限。</a:t>
            </a:r>
          </a:p>
          <a:p>
            <a:pPr/>
            <a:endParaRPr lang="zh-CN" dirty="0"/>
          </a:p>
          <a:p>
            <a:pPr/>
            <a:r>
              <a:rPr lang="zh-CN" dirty="0"/>
              <a:t>本页依据教材第15章的15.3.1 QUdpSocket；15.3.2 单播和广播；15.3.3 组播讲解。接口行为同时核对了[Qt 6.2.3 QUdpSocket 官方 qdoc 与实现](https://raw.githubusercontent.com/qt/qtbase/v6.2.3/src/network/socket/qudpsocket.cpp)。</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先让学生找出两处独立缺口：构造时底层socket engine尚未创建，TTL设置不能当作已生效；bind成功也只表示本地绑定完成。点击一次显示答案，再按绑定后设置并读取确认、检查join返回值的顺序解释原因。新绑定发生后的失败关闭本端socket并保持joined=false；ShareAddress只说明共享选择，不能证明加入成功。</a:t>
            </a:r>
          </a:p>
          <a:p>
            <a:pPr/>
            <a:endParaRPr lang="zh-CN" dirty="0"/>
          </a:p>
          <a:p>
            <a:pPr/>
            <a:r>
              <a:rPr lang="zh-CN" dirty="0"/>
              <a:t>本页依据教材第15章的15.3.1 QUdpSocket；15.3.2 单播和广播；15.3.3 组播讲解。接口行为同时核对了[Qt 6.2.3 QAbstractSocket 官方 qdoc 与实现](https://raw.githubusercontent.com/qt/qtbase/v6.2.3/src/network/socket/qabstractsocket.cpp)，[Qt 6.2.3 QUdpSocket 官方 qdoc 与实现](https://raw.githubusercontent.com/qt/qtbase/v6.2.3/src/network/socket/qudpsocket.cpp)。</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让两个窗口在同机按一千二百与三千六百双向单播，核对每份收到的来源地址和端口，从而验证接收循环、长度和编码。再向指定端口广播，记录实验接口并观察接收队列；最后两台电脑使用教材组地址与三万五千三百二十端口加入、发送和退出。每一步都记录目标、端口、加入或退出的返回结果以及实际收到的来源，不用成功提交替代送达证据。组播实验不承诺当前网络自动允许全部转发，失败沿本份检查路径定位。下一节仍是异步操作，但改由HTTP管理器围绕请求、响应和文件保存组织成功条件。</a:t>
            </a:r>
          </a:p>
          <a:p>
            <a:pPr/>
            <a:endParaRPr lang="zh-CN" dirty="0"/>
          </a:p>
          <a:p>
            <a:pPr/>
            <a:r>
              <a:rPr lang="zh-CN" dirty="0"/>
              <a:t>本页依据教材第15章的15.3.1 QUdpSocket；15.3.2 单播和广播；15.3.3 组播讲解。接口行为同时核对了[Qt 6.2.3 QUdpSocket 官方 qdoc 与实现](https://raw.githubusercontent.com/qt/qtbase/v6.2.3/src/network/socket/qudpsocket.cpp)。</a:t>
            </a:r>
          </a:p>
        </p:txBody>
      </p:sp>
    </p:spTree>
  </p:cSld>
  <p:clrMapOvr>
    <a:masterClrMapping/>
  </p:clrMapOvr>
</p:note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p="http://schemas.openxmlformats.org/presentationml/2006/main" type="blank" preserve="1">
  <p:cSld name="qt6_ch15_c_udp — 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slideLayout" Target="../slideLayouts/slideLayout7.xml"/><Relationship Id="rId12" Type="http://schemas.openxmlformats.org/officeDocument/2006/relationships/theme" Target="../theme/theme1.xml"/></Relationships>
</file>

<file path=ppt/slideMasters/slideMaster1.xml><?xml version="1.0" encoding="utf-8"?>
<p:sldMaster xmlns:a="http://schemas.openxmlformats.org/drawingml/2006/main" xmlns:p="http://schemas.openxmlformats.org/presentationml/2006/main" xmlns:r="http://schemas.openxmlformats.org/officeDocument/2006/relationships">
  <p:cSld name="qt6_ch15_c_udp — Master">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55" r:id="rId7"/>
  </p:sldLayoutIdLst>
  <p:txStyles>
    <p:titleStyle>
      <a:lvl1pPr algn="ctr" defTabSz="457200" rtl="0" eaLnBrk="1" latinLnBrk="0" hangingPunct="1">
        <a:spcBef>
          <a:spcPct val="0"/>
        </a:spcBef>
        <a:buNone/>
        <a:defRPr sz="42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25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1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95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65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5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35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2400" kern="1200">
          <a:solidFill>
            <a:schemeClr val="tx1"/>
          </a:solidFill>
          <a:latin typeface="+mn-lt"/>
          <a:ea typeface="+mn-ea"/>
          <a:cs typeface="+mn-cs"/>
        </a:defRPr>
      </a:lvl1pPr>
      <a:lvl2pPr marL="457200" algn="l" defTabSz="457200" rtl="0" eaLnBrk="1" latinLnBrk="0" hangingPunct="1">
        <a:defRPr sz="2250" kern="1200">
          <a:solidFill>
            <a:schemeClr val="tx1"/>
          </a:solidFill>
          <a:latin typeface="+mn-lt"/>
          <a:ea typeface="+mn-ea"/>
          <a:cs typeface="+mn-cs"/>
        </a:defRPr>
      </a:lvl2pPr>
      <a:lvl3pPr marL="914400" algn="l" defTabSz="457200" rtl="0" eaLnBrk="1" latinLnBrk="0" hangingPunct="1">
        <a:defRPr sz="2100" kern="1200">
          <a:solidFill>
            <a:schemeClr val="tx1"/>
          </a:solidFill>
          <a:latin typeface="+mn-lt"/>
          <a:ea typeface="+mn-ea"/>
          <a:cs typeface="+mn-cs"/>
        </a:defRPr>
      </a:lvl3pPr>
      <a:lvl4pPr marL="1371600" algn="l" defTabSz="457200" rtl="0" eaLnBrk="1" latinLnBrk="0" hangingPunct="1">
        <a:defRPr sz="195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650" kern="1200">
          <a:solidFill>
            <a:schemeClr val="tx1"/>
          </a:solidFill>
          <a:latin typeface="+mn-lt"/>
          <a:ea typeface="+mn-ea"/>
          <a:cs typeface="+mn-cs"/>
        </a:defRPr>
      </a:lvl6pPr>
      <a:lvl7pPr marL="2743200" algn="l" defTabSz="457200" rtl="0" eaLnBrk="1" latinLnBrk="0" hangingPunct="1">
        <a:defRPr sz="1500" kern="1200">
          <a:solidFill>
            <a:schemeClr val="tx1"/>
          </a:solidFill>
          <a:latin typeface="+mn-lt"/>
          <a:ea typeface="+mn-ea"/>
          <a:cs typeface="+mn-cs"/>
        </a:defRPr>
      </a:lvl7pPr>
      <a:lvl8pPr marL="3200400" algn="l" defTabSz="457200" rtl="0" eaLnBrk="1" latinLnBrk="0" hangingPunct="1">
        <a:defRPr sz="135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1257300"/>
            <a:ext cx="6134100" cy="2076450"/>
            <a:chOff x="590550" y="1257300"/>
            <a:chExt cx="6134100" cy="2076450"/>
          </a:xfrm>
        </p:grpSpPr>
        <p:sp>
          <p:nvSpPr>
            <p:cNvPr id="2" name="TextBox 2"/>
            <p:cNvSpPr txBox="1"/>
            <p:nvPr/>
          </p:nvSpPr>
          <p:spPr>
            <a:xfrm>
              <a:off x="590550" y="1257300"/>
              <a:ext cx="6134100" cy="2076450"/>
            </a:xfrm>
            <a:prstGeom prst="rect">
              <a:avLst/>
            </a:prstGeom>
            <a:noFill/>
            <a:ln>
              <a:noFill/>
            </a:ln>
          </p:spPr>
          <p:txBody>
            <a:bodyPr wrap="none" lIns="0" tIns="0" rIns="0" bIns="0" anchor="t" anchorCtr="0">
              <a:spAutoFit/>
            </a:bodyPr>
            <a:lstStyle/>
            <a:p>
              <a:pPr algn="l">
                <a:lnSpc>
                  <a:spcPts val="7200"/>
                </a:lnSpc>
              </a:pPr>
              <a:r>
                <a:rPr lang="zh-CN" sz="6000" b="1" dirty="0">
                  <a:solidFill>
                    <a:schemeClr val="accent1"/>
                  </a:solidFill>
                  <a:latin typeface="+mn-lt"/>
                  <a:ea typeface="+mn-ea"/>
                  <a:cs typeface="+mn-cs"/>
                </a:rPr>
                <a:t>UDP数据报</a:t>
              </a:r>
              <a:br/>
              <a:r>
                <a:rPr lang="zh-CN" sz="6000" b="1" dirty="0">
                  <a:solidFill>
                    <a:schemeClr val="accent1"/>
                  </a:solidFill>
                  <a:latin typeface="+mn-lt"/>
                  <a:ea typeface="+mn-ea"/>
                  <a:cs typeface="+mn-cs"/>
                </a:rPr>
                <a:t>单播、广播与组播</a:t>
              </a:r>
            </a:p>
          </p:txBody>
        </p:sp>
      </p:grpSp>
      <p:grpSp>
        <p:nvGrpSpPr>
          <p:cNvPr id="6" name="Group 6"/>
          <p:cNvGrpSpPr/>
          <p:nvPr/>
        </p:nvGrpSpPr>
        <p:grpSpPr>
          <a:xfrm>
            <a:off x="597408" y="4084320"/>
            <a:ext cx="8558784" cy="1726692"/>
            <a:chOff x="597408" y="4084320"/>
            <a:chExt cx="8558784" cy="1726692"/>
          </a:xfrm>
        </p:grpSpPr>
        <p:sp>
          <p:nvSpPr>
            <p:cNvPr id="4" name="TextBox 4"/>
            <p:cNvSpPr txBox="1"/>
            <p:nvPr/>
          </p:nvSpPr>
          <p:spPr>
            <a:xfrm>
              <a:off x="597408" y="4084320"/>
              <a:ext cx="85587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单播向指定地址和端口发送；广播面向网络范围内的接收程序，</a:t>
              </a:r>
              <a:br/>
              <a:r>
                <a:rPr lang="zh-CN" sz="2400" dirty="0">
                  <a:solidFill>
                    <a:schemeClr val="dk1"/>
                  </a:solidFill>
                  <a:latin typeface="+mn-lt"/>
                  <a:ea typeface="+mn-ea"/>
                  <a:cs typeface="+mn-cs"/>
                </a:rPr>
                <a:t>组播面向加入指定组的接收程序。</a:t>
              </a:r>
            </a:p>
          </p:txBody>
        </p:sp>
        <p:sp>
          <p:nvSpPr>
            <p:cNvPr id="5" name="TextBox 5"/>
            <p:cNvSpPr txBox="1"/>
            <p:nvPr/>
          </p:nvSpPr>
          <p:spPr>
            <a:xfrm>
              <a:off x="597408" y="5341620"/>
              <a:ext cx="648614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先读</a:t>
              </a:r>
              <a:r>
                <a:rPr lang="zh-CN" sz="2400" b="1" dirty="0">
                  <a:solidFill>
                    <a:schemeClr val="accent2"/>
                  </a:solidFill>
                  <a:latin typeface="+mn-lt"/>
                  <a:ea typeface="+mn-ea"/>
                  <a:cs typeface="+mn-cs"/>
                </a:rPr>
                <a:t>完整数据报</a:t>
              </a:r>
              <a:r>
                <a:rPr lang="zh-CN" sz="2400" dirty="0">
                  <a:solidFill>
                    <a:schemeClr val="dk1"/>
                  </a:solidFill>
                  <a:latin typeface="+mn-lt"/>
                  <a:ea typeface="+mn-ea"/>
                  <a:cs typeface="+mn-cs"/>
                </a:rPr>
                <a:t>，再按约定解释其中的内容。</a:t>
              </a:r>
            </a:p>
          </p:txBody>
        </p:sp>
      </p:grpSp>
      <p:sp>
        <p:nvSpPr>
          <p:cNvPr id="7" name="TextBox 7"/>
          <p:cNvSpPr txBox="1"/>
          <p:nvPr/>
        </p:nvSpPr>
        <p:spPr>
          <a:xfrm>
            <a:off x="603504" y="6404610"/>
            <a:ext cx="7356881"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第15章 网络 · 15.3 · 教材samp15_3、samp15_4 · Qt 6.2.3基线 · 官方核验 F028 · 01 / 30</a:t>
            </a:r>
          </a:p>
        </p:txBody>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两个教材项目分别演示什么</a:t>
              </a:r>
            </a:p>
          </p:txBody>
        </p:sp>
      </p:grpSp>
      <p:grpSp>
        <p:nvGrpSpPr>
          <p:cNvPr id="8" name="Group 8"/>
          <p:cNvGrpSpPr/>
          <p:nvPr/>
        </p:nvGrpSpPr>
        <p:grpSpPr>
          <a:xfrm>
            <a:off x="597408" y="1950720"/>
            <a:ext cx="7354824" cy="3822192"/>
            <a:chOff x="597408" y="1950720"/>
            <a:chExt cx="7354824" cy="3822192"/>
          </a:xfrm>
        </p:grpSpPr>
        <p:sp>
          <p:nvSpPr>
            <p:cNvPr id="4" name="TextBox 4"/>
            <p:cNvSpPr txBox="1"/>
            <p:nvPr/>
          </p:nvSpPr>
          <p:spPr>
            <a:xfrm>
              <a:off x="597408" y="1950720"/>
              <a:ext cx="6938467"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samp15_3绑定本地端口，演示单播与广播收发。</a:t>
              </a:r>
            </a:p>
          </p:txBody>
        </p:sp>
        <p:sp>
          <p:nvSpPr>
            <p:cNvPr id="5" name="TextBox 5"/>
            <p:cNvSpPr txBox="1"/>
            <p:nvPr/>
          </p:nvSpPr>
          <p:spPr>
            <a:xfrm>
              <a:off x="597408" y="2788920"/>
              <a:ext cx="735482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图15-7中A绑定1200，图15-8中B绑定3600。</a:t>
              </a:r>
              <a:br/>
              <a:r>
                <a:rPr lang="zh-CN" sz="2400" dirty="0">
                  <a:solidFill>
                    <a:schemeClr val="dk1"/>
                  </a:solidFill>
                  <a:latin typeface="+mn-lt"/>
                  <a:ea typeface="+mn-ea"/>
                  <a:cs typeface="+mn-cs"/>
                </a:rPr>
                <a:t>A向B发送时，</a:t>
              </a:r>
              <a:r>
                <a:rPr lang="zh-CN" sz="2400" b="1" dirty="0">
                  <a:solidFill>
                    <a:schemeClr val="accent2"/>
                  </a:solidFill>
                  <a:latin typeface="+mn-lt"/>
                  <a:ea typeface="+mn-ea"/>
                  <a:cs typeface="+mn-cs"/>
                </a:rPr>
                <a:t>目标端口</a:t>
              </a:r>
              <a:r>
                <a:rPr lang="zh-CN" sz="2400" dirty="0">
                  <a:solidFill>
                    <a:schemeClr val="dk1"/>
                  </a:solidFill>
                  <a:latin typeface="+mn-lt"/>
                  <a:ea typeface="+mn-ea"/>
                  <a:cs typeface="+mn-cs"/>
                </a:rPr>
                <a:t>填3600，而不是A自己的1200。</a:t>
              </a:r>
            </a:p>
          </p:txBody>
        </p:sp>
        <p:sp>
          <p:nvSpPr>
            <p:cNvPr id="6" name="TextBox 6"/>
            <p:cNvSpPr txBox="1"/>
            <p:nvPr/>
          </p:nvSpPr>
          <p:spPr>
            <a:xfrm>
              <a:off x="597408" y="4046220"/>
              <a:ext cx="7261555"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samp15_4在绑定端口之后，再加入一个组播地址。</a:t>
              </a:r>
            </a:p>
          </p:txBody>
        </p:sp>
        <p:sp>
          <p:nvSpPr>
            <p:cNvPr id="7" name="TextBox 7"/>
            <p:cNvSpPr txBox="1"/>
            <p:nvPr/>
          </p:nvSpPr>
          <p:spPr>
            <a:xfrm>
              <a:off x="597408" y="4884420"/>
              <a:ext cx="67299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状态区显示本端socket状态。</a:t>
              </a:r>
              <a:br/>
              <a:r>
                <a:rPr lang="zh-CN" sz="2400" dirty="0">
                  <a:solidFill>
                    <a:schemeClr val="dk1"/>
                  </a:solidFill>
                  <a:latin typeface="+mn-lt"/>
                  <a:ea typeface="+mn-ea"/>
                  <a:cs typeface="+mn-cs"/>
                </a:rPr>
                <a:t>本地绑定端口与目标端口是两项输入，各有用途。</a:t>
              </a:r>
            </a:p>
          </p:txBody>
        </p:sp>
      </p:grpSp>
      <p:sp>
        <p:nvSpPr>
          <p:cNvPr id="9" name="TextBox 9"/>
          <p:cNvSpPr txBox="1"/>
          <p:nvPr/>
        </p:nvSpPr>
        <p:spPr>
          <a:xfrm>
            <a:off x="603504" y="6404610"/>
            <a:ext cx="6987540"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教材15.3.2与15.3.3 · 图15-7、15-8的端口设置 · 本页为原例阅读指引 · F033 · 02 / 30</a:t>
            </a: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692140" cy="819150"/>
            <a:chOff x="590550" y="613410"/>
            <a:chExt cx="5692140" cy="819150"/>
          </a:xfrm>
        </p:grpSpPr>
        <p:sp>
          <p:nvSpPr>
            <p:cNvPr id="2" name="TextBox 2"/>
            <p:cNvSpPr txBox="1"/>
            <p:nvPr/>
          </p:nvSpPr>
          <p:spPr>
            <a:xfrm>
              <a:off x="590550" y="61341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数据报与字节流的区别</a:t>
              </a:r>
            </a:p>
          </p:txBody>
        </p:sp>
      </p:grpSp>
      <p:grpSp>
        <p:nvGrpSpPr>
          <p:cNvPr id="8" name="Group 8"/>
          <p:cNvGrpSpPr/>
          <p:nvPr/>
        </p:nvGrpSpPr>
        <p:grpSpPr>
          <a:xfrm>
            <a:off x="609600" y="1828800"/>
            <a:ext cx="5295900" cy="3009900"/>
            <a:chOff x="609600" y="1828800"/>
            <a:chExt cx="5295900" cy="3009900"/>
          </a:xfrm>
        </p:grpSpPr>
        <p:sp>
          <p:nvSpPr>
            <p:cNvPr id="4" name="Rectangle 4"/>
            <p:cNvSpPr/>
            <p:nvPr/>
          </p:nvSpPr>
          <p:spPr>
            <a:xfrm>
              <a:off x="609600" y="1828800"/>
              <a:ext cx="5295900" cy="3009900"/>
            </a:xfrm>
            <a:prstGeom prst="rect">
              <a:avLst/>
            </a:prstGeom>
            <a:solidFill>
              <a:schemeClr val="lt2"/>
            </a:solidFill>
            <a:ln>
              <a:noFill/>
            </a:ln>
          </p:spPr>
        </p:sp>
        <p:sp>
          <p:nvSpPr>
            <p:cNvPr id="5" name="TextBox 5"/>
            <p:cNvSpPr txBox="1"/>
            <p:nvPr/>
          </p:nvSpPr>
          <p:spPr>
            <a:xfrm>
              <a:off x="826008" y="2065020"/>
              <a:ext cx="1556918" cy="469392"/>
            </a:xfrm>
            <a:prstGeom prst="rect">
              <a:avLst/>
            </a:prstGeom>
            <a:noFill/>
            <a:ln>
              <a:noFill/>
            </a:ln>
          </p:spPr>
          <p:txBody>
            <a:bodyPr wrap="none" lIns="0" tIns="0" rIns="0" bIns="0" anchor="t" anchorCtr="0">
              <a:spAutoFit/>
            </a:bodyPr>
            <a:lstStyle/>
            <a:p>
              <a:pPr algn="l"/>
              <a:r>
                <a:rPr lang="zh-CN" sz="2400" b="1" dirty="0">
                  <a:solidFill>
                    <a:schemeClr val="accent1"/>
                  </a:solidFill>
                  <a:latin typeface="+mn-lt"/>
                  <a:ea typeface="+mn-ea"/>
                  <a:cs typeface="+mn-cs"/>
                </a:rPr>
                <a:t>TCP字节流</a:t>
              </a:r>
            </a:p>
          </p:txBody>
        </p:sp>
        <p:sp>
          <p:nvSpPr>
            <p:cNvPr id="6" name="TextBox 6"/>
            <p:cNvSpPr txBox="1"/>
            <p:nvPr/>
          </p:nvSpPr>
          <p:spPr>
            <a:xfrm>
              <a:off x="826008" y="2903220"/>
              <a:ext cx="24627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同一串有序字节，</a:t>
              </a:r>
              <a:br/>
              <a:r>
                <a:rPr lang="zh-CN" sz="2400" dirty="0">
                  <a:solidFill>
                    <a:schemeClr val="dk1"/>
                  </a:solidFill>
                  <a:latin typeface="+mn-lt"/>
                  <a:ea typeface="+mn-ea"/>
                  <a:cs typeface="+mn-cs"/>
                </a:rPr>
                <a:t>可以分多次读取。</a:t>
              </a:r>
            </a:p>
          </p:txBody>
        </p:sp>
        <p:sp>
          <p:nvSpPr>
            <p:cNvPr id="7" name="TextBox 7"/>
            <p:cNvSpPr txBox="1"/>
            <p:nvPr/>
          </p:nvSpPr>
          <p:spPr>
            <a:xfrm>
              <a:off x="826008" y="4160520"/>
              <a:ext cx="357835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应用自己识别完整消息。</a:t>
              </a:r>
            </a:p>
          </p:txBody>
        </p:sp>
      </p:grpSp>
      <p:grpSp>
        <p:nvGrpSpPr>
          <p:cNvPr id="13" name="Group 13"/>
          <p:cNvGrpSpPr/>
          <p:nvPr/>
        </p:nvGrpSpPr>
        <p:grpSpPr>
          <a:xfrm>
            <a:off x="6286500" y="1828800"/>
            <a:ext cx="5295900" cy="3009900"/>
            <a:chOff x="6286500" y="1828800"/>
            <a:chExt cx="5295900" cy="3009900"/>
          </a:xfrm>
        </p:grpSpPr>
        <p:sp>
          <p:nvSpPr>
            <p:cNvPr id="9" name="Rectangle 9"/>
            <p:cNvSpPr/>
            <p:nvPr/>
          </p:nvSpPr>
          <p:spPr>
            <a:xfrm>
              <a:off x="6286500" y="1828800"/>
              <a:ext cx="5295900" cy="3009900"/>
            </a:xfrm>
            <a:prstGeom prst="rect">
              <a:avLst/>
            </a:prstGeom>
            <a:solidFill>
              <a:schemeClr val="lt2"/>
            </a:solidFill>
            <a:ln>
              <a:noFill/>
            </a:ln>
          </p:spPr>
        </p:sp>
        <p:sp>
          <p:nvSpPr>
            <p:cNvPr id="10" name="TextBox 10"/>
            <p:cNvSpPr txBox="1"/>
            <p:nvPr/>
          </p:nvSpPr>
          <p:spPr>
            <a:xfrm>
              <a:off x="6502908" y="2065020"/>
              <a:ext cx="1556918" cy="469392"/>
            </a:xfrm>
            <a:prstGeom prst="rect">
              <a:avLst/>
            </a:prstGeom>
            <a:noFill/>
            <a:ln>
              <a:noFill/>
            </a:ln>
          </p:spPr>
          <p:txBody>
            <a:bodyPr wrap="none" lIns="0" tIns="0" rIns="0" bIns="0" anchor="t" anchorCtr="0">
              <a:spAutoFit/>
            </a:bodyPr>
            <a:lstStyle/>
            <a:p>
              <a:pPr algn="l"/>
              <a:r>
                <a:rPr lang="zh-CN" sz="2400" b="1" dirty="0">
                  <a:solidFill>
                    <a:schemeClr val="accent1"/>
                  </a:solidFill>
                  <a:latin typeface="+mn-lt"/>
                  <a:ea typeface="+mn-ea"/>
                  <a:cs typeface="+mn-cs"/>
                </a:rPr>
                <a:t>UDP数据报</a:t>
              </a:r>
            </a:p>
          </p:txBody>
        </p:sp>
        <p:sp>
          <p:nvSpPr>
            <p:cNvPr id="11" name="TextBox 11"/>
            <p:cNvSpPr txBox="1"/>
            <p:nvPr/>
          </p:nvSpPr>
          <p:spPr>
            <a:xfrm>
              <a:off x="6502908" y="2903220"/>
              <a:ext cx="33771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一次读取针对一份载荷。</a:t>
              </a:r>
              <a:br/>
              <a:r>
                <a:rPr lang="zh-CN" sz="2400" dirty="0">
                  <a:solidFill>
                    <a:schemeClr val="dk1"/>
                  </a:solidFill>
                  <a:latin typeface="+mn-lt"/>
                  <a:ea typeface="+mn-ea"/>
                  <a:cs typeface="+mn-cs"/>
                </a:rPr>
                <a:t>两份可同时在队列等待。</a:t>
              </a:r>
            </a:p>
          </p:txBody>
        </p:sp>
        <p:sp>
          <p:nvSpPr>
            <p:cNvPr id="12" name="TextBox 12"/>
            <p:cNvSpPr txBox="1"/>
            <p:nvPr/>
          </p:nvSpPr>
          <p:spPr>
            <a:xfrm>
              <a:off x="6502908" y="4160520"/>
              <a:ext cx="357835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缓冲过短，</a:t>
              </a:r>
              <a:r>
                <a:rPr lang="zh-CN" sz="2400" b="1" dirty="0">
                  <a:solidFill>
                    <a:schemeClr val="accent2"/>
                  </a:solidFill>
                  <a:latin typeface="+mn-lt"/>
                  <a:ea typeface="+mn-ea"/>
                  <a:cs typeface="+mn-cs"/>
                </a:rPr>
                <a:t>尾部被丢弃</a:t>
              </a:r>
              <a:r>
                <a:rPr lang="zh-CN" sz="2400" dirty="0">
                  <a:solidFill>
                    <a:schemeClr val="dk1"/>
                  </a:solidFill>
                  <a:latin typeface="+mn-lt"/>
                  <a:ea typeface="+mn-ea"/>
                  <a:cs typeface="+mn-cs"/>
                </a:rPr>
                <a:t>。</a:t>
              </a:r>
            </a:p>
          </p:txBody>
        </p:sp>
      </p:grpSp>
      <p:grpSp>
        <p:nvGrpSpPr>
          <p:cNvPr id="15" name="Group 15"/>
          <p:cNvGrpSpPr/>
          <p:nvPr/>
        </p:nvGrpSpPr>
        <p:grpSpPr>
          <a:xfrm>
            <a:off x="597408" y="5265420"/>
            <a:ext cx="6928104" cy="888492"/>
            <a:chOff x="597408" y="5265420"/>
            <a:chExt cx="6928104" cy="888492"/>
          </a:xfrm>
        </p:grpSpPr>
        <p:sp>
          <p:nvSpPr>
            <p:cNvPr id="14" name="TextBox 14"/>
            <p:cNvSpPr txBox="1"/>
            <p:nvPr/>
          </p:nvSpPr>
          <p:spPr>
            <a:xfrm>
              <a:off x="597408" y="5265420"/>
              <a:ext cx="692810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读取一份数据报，不会把下一份拼到它的尾部。</a:t>
              </a:r>
              <a:br/>
              <a:r>
                <a:rPr lang="zh-CN" sz="2400" dirty="0">
                  <a:solidFill>
                    <a:schemeClr val="dk1"/>
                  </a:solidFill>
                  <a:latin typeface="+mn-lt"/>
                  <a:ea typeface="+mn-ea"/>
                  <a:cs typeface="+mn-cs"/>
                </a:rPr>
                <a:t>UDP仍可能丢失；本地发送成功不能证明对方收到。</a:t>
              </a:r>
            </a:p>
          </p:txBody>
        </p:sp>
      </p:grpSp>
      <p:sp>
        <p:nvSpPr>
          <p:cNvPr id="16" name="TextBox 16"/>
          <p:cNvSpPr txBox="1"/>
          <p:nvPr/>
        </p:nvSpPr>
        <p:spPr>
          <a:xfrm>
            <a:off x="603504" y="6404610"/>
            <a:ext cx="6861353"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15.3.1 · 读取单位与数据报截断 · 官方核验 F028、F030、F032；TCP对应前节 · 03 / 30</a:t>
            </a: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按教材端口完成双向单播</a:t>
              </a:r>
            </a:p>
          </p:txBody>
        </p:sp>
      </p:grpSp>
      <p:grpSp>
        <p:nvGrpSpPr>
          <p:cNvPr id="16" name="Group 16"/>
          <p:cNvGrpSpPr/>
          <p:nvPr/>
        </p:nvGrpSpPr>
        <p:grpSpPr>
          <a:xfrm>
            <a:off x="609600" y="1828800"/>
            <a:ext cx="10972800" cy="2895600"/>
            <a:chOff x="609600" y="1828800"/>
            <a:chExt cx="10972800" cy="2895600"/>
          </a:xfrm>
        </p:grpSpPr>
        <p:sp>
          <p:nvSpPr>
            <p:cNvPr id="4" name="Rectangle 4"/>
            <p:cNvSpPr/>
            <p:nvPr/>
          </p:nvSpPr>
          <p:spPr>
            <a:xfrm>
              <a:off x="609600" y="1828800"/>
              <a:ext cx="3352800" cy="2895600"/>
            </a:xfrm>
            <a:prstGeom prst="rect">
              <a:avLst/>
            </a:prstGeom>
            <a:solidFill>
              <a:schemeClr val="lt2"/>
            </a:solidFill>
            <a:ln>
              <a:noFill/>
            </a:ln>
          </p:spPr>
        </p:sp>
        <p:sp>
          <p:nvSpPr>
            <p:cNvPr id="5" name="Rectangle 5"/>
            <p:cNvSpPr/>
            <p:nvPr/>
          </p:nvSpPr>
          <p:spPr>
            <a:xfrm>
              <a:off x="8229600" y="1828800"/>
              <a:ext cx="3352800" cy="2895600"/>
            </a:xfrm>
            <a:prstGeom prst="rect">
              <a:avLst/>
            </a:prstGeom>
            <a:solidFill>
              <a:schemeClr val="lt2"/>
            </a:solidFill>
            <a:ln>
              <a:noFill/>
            </a:ln>
          </p:spPr>
        </p:sp>
        <p:sp>
          <p:nvSpPr>
            <p:cNvPr id="6" name="Line 6"/>
            <p:cNvSpPr/>
            <p:nvPr/>
          </p:nvSpPr>
          <p:spPr>
            <a:xfrm>
              <a:off x="3962400" y="2933700"/>
              <a:ext cx="4267200" cy="1"/>
            </a:xfrm>
            <a:prstGeom prst="line">
              <a:avLst/>
            </a:prstGeom>
            <a:noFill/>
            <a:ln w="19050">
              <a:solidFill>
                <a:schemeClr val="accent3"/>
              </a:solidFill>
              <a:tailEnd type="triangle" w="lg" len="lg"/>
            </a:ln>
          </p:spPr>
        </p:sp>
        <p:sp>
          <p:nvSpPr>
            <p:cNvPr id="7" name="Line 7"/>
            <p:cNvSpPr/>
            <p:nvPr/>
          </p:nvSpPr>
          <p:spPr>
            <a:xfrm flipH="1">
              <a:off x="3962400" y="4057650"/>
              <a:ext cx="4267200" cy="1"/>
            </a:xfrm>
            <a:prstGeom prst="line">
              <a:avLst/>
            </a:prstGeom>
            <a:noFill/>
            <a:ln w="19050">
              <a:solidFill>
                <a:schemeClr val="accent3"/>
              </a:solidFill>
              <a:tailEnd type="triangle" w="lg" len="lg"/>
            </a:ln>
          </p:spPr>
        </p:sp>
        <p:sp>
          <p:nvSpPr>
            <p:cNvPr id="8" name="TextBox 8"/>
            <p:cNvSpPr txBox="1"/>
            <p:nvPr/>
          </p:nvSpPr>
          <p:spPr>
            <a:xfrm>
              <a:off x="826008" y="2065020"/>
              <a:ext cx="858317" cy="469392"/>
            </a:xfrm>
            <a:prstGeom prst="rect">
              <a:avLst/>
            </a:prstGeom>
            <a:noFill/>
            <a:ln>
              <a:noFill/>
            </a:ln>
          </p:spPr>
          <p:txBody>
            <a:bodyPr wrap="none" lIns="0" tIns="0" rIns="0" bIns="0" anchor="t" anchorCtr="0">
              <a:spAutoFit/>
            </a:bodyPr>
            <a:lstStyle/>
            <a:p>
              <a:pPr algn="l"/>
              <a:r>
                <a:rPr lang="zh-CN" sz="2400" b="1" dirty="0">
                  <a:solidFill>
                    <a:schemeClr val="dk1"/>
                  </a:solidFill>
                  <a:latin typeface="+mn-lt"/>
                  <a:ea typeface="+mn-ea"/>
                  <a:cs typeface="+mn-cs"/>
                </a:rPr>
                <a:t>窗口A</a:t>
              </a:r>
            </a:p>
          </p:txBody>
        </p:sp>
        <p:sp>
          <p:nvSpPr>
            <p:cNvPr id="9" name="TextBox 9"/>
            <p:cNvSpPr txBox="1"/>
            <p:nvPr/>
          </p:nvSpPr>
          <p:spPr>
            <a:xfrm>
              <a:off x="826008" y="2903220"/>
              <a:ext cx="235061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本地绑定1200。</a:t>
              </a:r>
            </a:p>
          </p:txBody>
        </p:sp>
        <p:sp>
          <p:nvSpPr>
            <p:cNvPr id="10" name="TextBox 10"/>
            <p:cNvSpPr txBox="1"/>
            <p:nvPr/>
          </p:nvSpPr>
          <p:spPr>
            <a:xfrm>
              <a:off x="826008" y="3741420"/>
              <a:ext cx="191414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接收发往1200</a:t>
              </a:r>
              <a:br/>
              <a:r>
                <a:rPr lang="zh-CN" sz="2400" dirty="0">
                  <a:solidFill>
                    <a:schemeClr val="dk1"/>
                  </a:solidFill>
                  <a:latin typeface="+mn-lt"/>
                  <a:ea typeface="+mn-ea"/>
                  <a:cs typeface="+mn-cs"/>
                </a:rPr>
                <a:t>端口的报文。</a:t>
              </a:r>
            </a:p>
          </p:txBody>
        </p:sp>
        <p:sp>
          <p:nvSpPr>
            <p:cNvPr id="11" name="TextBox 11"/>
            <p:cNvSpPr txBox="1"/>
            <p:nvPr/>
          </p:nvSpPr>
          <p:spPr>
            <a:xfrm>
              <a:off x="8446008" y="2065020"/>
              <a:ext cx="858317" cy="469392"/>
            </a:xfrm>
            <a:prstGeom prst="rect">
              <a:avLst/>
            </a:prstGeom>
            <a:noFill/>
            <a:ln>
              <a:noFill/>
            </a:ln>
          </p:spPr>
          <p:txBody>
            <a:bodyPr wrap="none" lIns="0" tIns="0" rIns="0" bIns="0" anchor="t" anchorCtr="0">
              <a:spAutoFit/>
            </a:bodyPr>
            <a:lstStyle/>
            <a:p>
              <a:pPr algn="l"/>
              <a:r>
                <a:rPr lang="zh-CN" sz="2400" b="1" dirty="0">
                  <a:solidFill>
                    <a:schemeClr val="dk1"/>
                  </a:solidFill>
                  <a:latin typeface="+mn-lt"/>
                  <a:ea typeface="+mn-ea"/>
                  <a:cs typeface="+mn-cs"/>
                </a:rPr>
                <a:t>窗口B</a:t>
              </a:r>
            </a:p>
          </p:txBody>
        </p:sp>
        <p:sp>
          <p:nvSpPr>
            <p:cNvPr id="12" name="TextBox 12"/>
            <p:cNvSpPr txBox="1"/>
            <p:nvPr/>
          </p:nvSpPr>
          <p:spPr>
            <a:xfrm>
              <a:off x="8446008" y="2903220"/>
              <a:ext cx="235061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本地绑定3600。</a:t>
              </a:r>
            </a:p>
          </p:txBody>
        </p:sp>
        <p:sp>
          <p:nvSpPr>
            <p:cNvPr id="13" name="TextBox 13"/>
            <p:cNvSpPr txBox="1"/>
            <p:nvPr/>
          </p:nvSpPr>
          <p:spPr>
            <a:xfrm>
              <a:off x="8446008" y="3741420"/>
              <a:ext cx="191414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接收发往3600</a:t>
              </a:r>
              <a:br/>
              <a:r>
                <a:rPr lang="zh-CN" sz="2400" dirty="0">
                  <a:solidFill>
                    <a:schemeClr val="dk1"/>
                  </a:solidFill>
                  <a:latin typeface="+mn-lt"/>
                  <a:ea typeface="+mn-ea"/>
                  <a:cs typeface="+mn-cs"/>
                </a:rPr>
                <a:t>端口的报文。</a:t>
              </a:r>
            </a:p>
          </p:txBody>
        </p:sp>
        <p:sp>
          <p:nvSpPr>
            <p:cNvPr id="14" name="TextBox 14"/>
            <p:cNvSpPr txBox="1"/>
            <p:nvPr/>
          </p:nvSpPr>
          <p:spPr>
            <a:xfrm>
              <a:off x="4255008" y="2293620"/>
              <a:ext cx="2726131"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A发给B：目标3600</a:t>
              </a:r>
            </a:p>
          </p:txBody>
        </p:sp>
        <p:sp>
          <p:nvSpPr>
            <p:cNvPr id="15" name="TextBox 15"/>
            <p:cNvSpPr txBox="1"/>
            <p:nvPr/>
          </p:nvSpPr>
          <p:spPr>
            <a:xfrm>
              <a:off x="4255008" y="3417570"/>
              <a:ext cx="2726131"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B回复A：目标1200</a:t>
              </a:r>
            </a:p>
          </p:txBody>
        </p:sp>
      </p:grpSp>
      <p:grpSp>
        <p:nvGrpSpPr>
          <p:cNvPr id="18" name="Group 18"/>
          <p:cNvGrpSpPr/>
          <p:nvPr/>
        </p:nvGrpSpPr>
        <p:grpSpPr>
          <a:xfrm>
            <a:off x="597408" y="5265420"/>
            <a:ext cx="8863584" cy="888492"/>
            <a:chOff x="597408" y="5265420"/>
            <a:chExt cx="8863584" cy="888492"/>
          </a:xfrm>
        </p:grpSpPr>
        <p:sp>
          <p:nvSpPr>
            <p:cNvPr id="17" name="TextBox 17"/>
            <p:cNvSpPr txBox="1"/>
            <p:nvPr/>
          </p:nvSpPr>
          <p:spPr>
            <a:xfrm>
              <a:off x="597408" y="5265420"/>
              <a:ext cx="88635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同机运行时，目标地址指向本机。</a:t>
              </a:r>
              <a:br/>
              <a:r>
                <a:rPr lang="zh-CN" sz="2400" dirty="0">
                  <a:solidFill>
                    <a:schemeClr val="dk1"/>
                  </a:solidFill>
                  <a:latin typeface="+mn-lt"/>
                  <a:ea typeface="+mn-ea"/>
                  <a:cs typeface="+mn-cs"/>
                </a:rPr>
                <a:t>两机运行时，改为另一台电脑的接口地址；端口仍指向对方入口。</a:t>
              </a:r>
            </a:p>
          </p:txBody>
        </p:sp>
      </p:grpSp>
      <p:sp>
        <p:nvSpPr>
          <p:cNvPr id="19" name="TextBox 19"/>
          <p:cNvSpPr txBox="1"/>
          <p:nvPr/>
        </p:nvSpPr>
        <p:spPr>
          <a:xfrm>
            <a:off x="603504" y="6404610"/>
            <a:ext cx="7589215"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教材图15-7、15-8 · 本例以不同本地端口演示 · 共享绑定另依平台与模式 · F033、F037 · 04 / 30</a:t>
            </a: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绑定是为接收选择本地入口</a:t>
              </a:r>
            </a:p>
          </p:txBody>
        </p:sp>
      </p:grpSp>
      <p:grpSp>
        <p:nvGrpSpPr>
          <p:cNvPr id="8" name="Group 8"/>
          <p:cNvGrpSpPr/>
          <p:nvPr/>
        </p:nvGrpSpPr>
        <p:grpSpPr>
          <a:xfrm>
            <a:off x="597408" y="1950720"/>
            <a:ext cx="8467344" cy="4241292"/>
            <a:chOff x="597408" y="1950720"/>
            <a:chExt cx="8467344" cy="4241292"/>
          </a:xfrm>
        </p:grpSpPr>
        <p:sp>
          <p:nvSpPr>
            <p:cNvPr id="4" name="TextBox 4"/>
            <p:cNvSpPr txBox="1"/>
            <p:nvPr/>
          </p:nvSpPr>
          <p:spPr>
            <a:xfrm>
              <a:off x="597408" y="1950720"/>
              <a:ext cx="846734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构造QUdpSocket时，还未绑定固定接收端口。</a:t>
              </a:r>
              <a:br/>
              <a:r>
                <a:rPr lang="zh-CN" sz="2400" dirty="0">
                  <a:solidFill>
                    <a:schemeClr val="dk1"/>
                  </a:solidFill>
                  <a:latin typeface="+mn-lt"/>
                  <a:ea typeface="+mn-ea"/>
                  <a:cs typeface="+mn-cs"/>
                </a:rPr>
                <a:t>bind成功后进入BoundState，可接收发往这个入口的数据报。</a:t>
              </a:r>
            </a:p>
          </p:txBody>
        </p:sp>
        <p:sp>
          <p:nvSpPr>
            <p:cNvPr id="5" name="TextBox 5"/>
            <p:cNvSpPr txBox="1"/>
            <p:nvPr/>
          </p:nvSpPr>
          <p:spPr>
            <a:xfrm>
              <a:off x="597408" y="3208020"/>
              <a:ext cx="64251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只发送数据报时，通常不必显式bind。</a:t>
              </a:r>
              <a:br/>
              <a:r>
                <a:rPr lang="zh-CN" sz="2400" dirty="0">
                  <a:solidFill>
                    <a:schemeClr val="dk1"/>
                  </a:solidFill>
                  <a:latin typeface="+mn-lt"/>
                  <a:ea typeface="+mn-ea"/>
                  <a:cs typeface="+mn-cs"/>
                </a:rPr>
                <a:t>本例要双向收发，因此绑定后才启用发送按钮。</a:t>
              </a:r>
            </a:p>
          </p:txBody>
        </p:sp>
        <p:sp>
          <p:nvSpPr>
            <p:cNvPr id="6" name="TextBox 6"/>
            <p:cNvSpPr txBox="1"/>
            <p:nvPr/>
          </p:nvSpPr>
          <p:spPr>
            <a:xfrm>
              <a:off x="597408" y="4465320"/>
              <a:ext cx="8004353"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UDP的connectToHost只设默认对端，不建立TCP会话。</a:t>
              </a:r>
            </a:p>
          </p:txBody>
        </p:sp>
        <p:sp>
          <p:nvSpPr>
            <p:cNvPr id="7" name="TextBox 7"/>
            <p:cNvSpPr txBox="1"/>
            <p:nvPr/>
          </p:nvSpPr>
          <p:spPr>
            <a:xfrm>
              <a:off x="597408" y="5303520"/>
              <a:ext cx="67299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结束收发时调用close，解除本地绑定。</a:t>
              </a:r>
              <a:br/>
              <a:r>
                <a:rPr lang="zh-CN" sz="2400" dirty="0">
                  <a:solidFill>
                    <a:schemeClr val="dk1"/>
                  </a:solidFill>
                  <a:latin typeface="+mn-lt"/>
                  <a:ea typeface="+mn-ea"/>
                  <a:cs typeface="+mn-cs"/>
                </a:rPr>
                <a:t>这是本例的本端清理，不会通知所有潜在接收者。</a:t>
              </a:r>
            </a:p>
          </p:txBody>
        </p:sp>
      </p:grpSp>
      <p:sp>
        <p:nvSpPr>
          <p:cNvPr id="9" name="TextBox 9"/>
          <p:cNvSpPr txBox="1"/>
          <p:nvPr/>
        </p:nvSpPr>
        <p:spPr>
          <a:xfrm>
            <a:off x="603504" y="6404610"/>
            <a:ext cx="794369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教学修订 · 原例双向收发规则与只发送能力分开说明 · 教材解除绑定使用abort · F033、F034 · 05 / 30</a:t>
            </a: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绑定失败时显示实际原因</a:t>
              </a:r>
            </a:p>
          </p:txBody>
        </p:sp>
      </p:grpSp>
      <p:grpSp>
        <p:nvGrpSpPr>
          <p:cNvPr id="6" name="Group 6"/>
          <p:cNvGrpSpPr/>
          <p:nvPr/>
        </p:nvGrpSpPr>
        <p:grpSpPr>
          <a:xfrm>
            <a:off x="609600" y="1828800"/>
            <a:ext cx="10972800" cy="2819400"/>
            <a:chOff x="609600" y="1828800"/>
            <a:chExt cx="10972800" cy="2819400"/>
          </a:xfrm>
        </p:grpSpPr>
        <p:sp>
          <p:nvSpPr>
            <p:cNvPr id="4" name="Rectangle 4"/>
            <p:cNvSpPr/>
            <p:nvPr/>
          </p:nvSpPr>
          <p:spPr>
            <a:xfrm>
              <a:off x="609600" y="1828800"/>
              <a:ext cx="10972800" cy="2819400"/>
            </a:xfrm>
            <a:prstGeom prst="rect">
              <a:avLst/>
            </a:prstGeom>
            <a:solidFill>
              <a:schemeClr val="lt2"/>
            </a:solidFill>
            <a:ln>
              <a:noFill/>
            </a:ln>
          </p:spPr>
        </p:sp>
        <p:sp>
          <p:nvSpPr>
            <p:cNvPr id="5" name="TextBox 5"/>
            <p:cNvSpPr txBox="1"/>
            <p:nvPr/>
          </p:nvSpPr>
          <p:spPr>
            <a:xfrm>
              <a:off x="827532" y="1983105"/>
              <a:ext cx="9115806" cy="24681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if (udp-&gt;state() != QAbstractSocket::UnconnectedState) return;</a:t>
              </a:r>
              <a:br/>
              <a:r>
                <a:rPr lang="zh-CN" sz="2100" dirty="0">
                  <a:solidFill>
                    <a:schemeClr val="dk1"/>
                  </a:solidFill>
                  <a:latin typeface="+mn-lt"/>
                  <a:ea typeface="+mn-ea"/>
                  <a:cs typeface="+mn-cs"/>
                </a:rPr>
                <a:t>if (!udp-&gt;bind(QHostAddress::AnyIPv4, bindPort)) {</a:t>
              </a:r>
              <a:br/>
              <a:r>
                <a:rPr lang="zh-CN" sz="2100" dirty="0">
                  <a:solidFill>
                    <a:schemeClr val="dk1"/>
                  </a:solidFill>
                  <a:latin typeface="+mn-lt"/>
                  <a:ea typeface="+mn-ea"/>
                  <a:cs typeface="+mn-cs"/>
                </a:rPr>
                <a:t xml:space="preserve">    showError(udp-&gt;errorString());</a:t>
              </a:r>
              <a:br/>
              <a:r>
                <a:rPr lang="zh-CN" sz="2100" dirty="0">
                  <a:solidFill>
                    <a:schemeClr val="dk1"/>
                  </a:solidFill>
                  <a:latin typeface="+mn-lt"/>
                  <a:ea typeface="+mn-ea"/>
                  <a:cs typeface="+mn-cs"/>
                </a:rPr>
                <a:t xml:space="preserve">    updateUi();</a:t>
              </a:r>
              <a:br/>
              <a:r>
                <a:rPr lang="zh-CN" sz="2100" dirty="0">
                  <a:solidFill>
                    <a:schemeClr val="dk1"/>
                  </a:solidFill>
                  <a:latin typeface="+mn-lt"/>
                  <a:ea typeface="+mn-ea"/>
                  <a:cs typeface="+mn-cs"/>
                </a:rPr>
                <a:t xml:space="preserve">    return;</a:t>
              </a:r>
              <a:br/>
              <a:r>
                <a:rPr lang="zh-CN" sz="2100" dirty="0">
                  <a:solidFill>
                    <a:schemeClr val="dk1"/>
                  </a:solidFill>
                  <a:latin typeface="+mn-lt"/>
                  <a:ea typeface="+mn-ea"/>
                  <a:cs typeface="+mn-cs"/>
                </a:rPr>
                <a:t>}</a:t>
              </a:r>
              <a:br/>
              <a:r>
                <a:rPr lang="zh-CN" sz="2100" dirty="0">
                  <a:solidFill>
                    <a:schemeClr val="dk1"/>
                  </a:solidFill>
                  <a:latin typeface="+mn-lt"/>
                  <a:ea typeface="+mn-ea"/>
                  <a:cs typeface="+mn-cs"/>
                </a:rPr>
                <a:t>updateUi();</a:t>
              </a:r>
            </a:p>
          </p:txBody>
        </p:sp>
      </p:grpSp>
      <p:grpSp>
        <p:nvGrpSpPr>
          <p:cNvPr id="8" name="Group 8"/>
          <p:cNvGrpSpPr/>
          <p:nvPr/>
        </p:nvGrpSpPr>
        <p:grpSpPr>
          <a:xfrm>
            <a:off x="597408" y="5151120"/>
            <a:ext cx="7933944" cy="888492"/>
            <a:chOff x="597408" y="5151120"/>
            <a:chExt cx="7933944" cy="888492"/>
          </a:xfrm>
        </p:grpSpPr>
        <p:sp>
          <p:nvSpPr>
            <p:cNvPr id="7" name="TextBox 7"/>
            <p:cNvSpPr txBox="1"/>
            <p:nvPr/>
          </p:nvSpPr>
          <p:spPr>
            <a:xfrm>
              <a:off x="597408" y="5151120"/>
              <a:ext cx="793394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bindPort来自本地端口控件。本例固定入口不使用端口0。</a:t>
              </a:r>
              <a:br/>
              <a:r>
                <a:rPr lang="zh-CN" sz="2400" dirty="0">
                  <a:solidFill>
                    <a:schemeClr val="dk1"/>
                  </a:solidFill>
                  <a:latin typeface="+mn-lt"/>
                  <a:ea typeface="+mn-ea"/>
                  <a:cs typeface="+mn-cs"/>
                </a:rPr>
                <a:t>updateUi读取真实state；失败时不能显示“已经绑定”。</a:t>
              </a:r>
            </a:p>
          </p:txBody>
        </p:sp>
      </p:grpSp>
      <p:sp>
        <p:nvSpPr>
          <p:cNvPr id="9" name="TextBox 9"/>
          <p:cNvSpPr txBox="1"/>
          <p:nvPr/>
        </p:nvSpPr>
        <p:spPr>
          <a:xfrm>
            <a:off x="603504" y="6404610"/>
            <a:ext cx="6999275"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教学修订 · udp预先创建并注册信号 · showError与updateUi由窗口实现 · F033 · 06 / 30</a:t>
            </a: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692140" cy="819150"/>
            <a:chOff x="590550" y="613410"/>
            <a:chExt cx="5692140" cy="819150"/>
          </a:xfrm>
        </p:grpSpPr>
        <p:sp>
          <p:nvSpPr>
            <p:cNvPr id="2" name="TextBox 2"/>
            <p:cNvSpPr txBox="1"/>
            <p:nvPr/>
          </p:nvSpPr>
          <p:spPr>
            <a:xfrm>
              <a:off x="590550" y="61341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发送前读取目标与载荷</a:t>
              </a:r>
            </a:p>
          </p:txBody>
        </p:sp>
      </p:grpSp>
      <p:grpSp>
        <p:nvGrpSpPr>
          <p:cNvPr id="8" name="Group 8"/>
          <p:cNvGrpSpPr/>
          <p:nvPr/>
        </p:nvGrpSpPr>
        <p:grpSpPr>
          <a:xfrm>
            <a:off x="597408" y="1950720"/>
            <a:ext cx="7806538" cy="4241292"/>
            <a:chOff x="597408" y="1950720"/>
            <a:chExt cx="7806538" cy="4241292"/>
          </a:xfrm>
        </p:grpSpPr>
        <p:sp>
          <p:nvSpPr>
            <p:cNvPr id="4" name="TextBox 4"/>
            <p:cNvSpPr txBox="1"/>
            <p:nvPr/>
          </p:nvSpPr>
          <p:spPr>
            <a:xfrm>
              <a:off x="597408" y="1950720"/>
              <a:ext cx="52059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从目标输入框读取接收方地址；</a:t>
              </a:r>
              <a:br/>
              <a:r>
                <a:rPr lang="zh-CN" sz="2400" dirty="0">
                  <a:solidFill>
                    <a:schemeClr val="dk1"/>
                  </a:solidFill>
                  <a:latin typeface="+mn-lt"/>
                  <a:ea typeface="+mn-ea"/>
                  <a:cs typeface="+mn-cs"/>
                </a:rPr>
                <a:t>从目标端口控件读取</a:t>
              </a:r>
              <a:r>
                <a:rPr lang="zh-CN" sz="2400" b="1" dirty="0">
                  <a:solidFill>
                    <a:schemeClr val="accent2"/>
                  </a:solidFill>
                  <a:latin typeface="+mn-lt"/>
                  <a:ea typeface="+mn-ea"/>
                  <a:cs typeface="+mn-cs"/>
                </a:rPr>
                <a:t>接收方绑定端口</a:t>
              </a:r>
              <a:r>
                <a:rPr lang="zh-CN" sz="2400" dirty="0">
                  <a:solidFill>
                    <a:schemeClr val="dk1"/>
                  </a:solidFill>
                  <a:latin typeface="+mn-lt"/>
                  <a:ea typeface="+mn-ea"/>
                  <a:cs typeface="+mn-cs"/>
                </a:rPr>
                <a:t>。</a:t>
              </a:r>
            </a:p>
          </p:txBody>
        </p:sp>
        <p:sp>
          <p:nvSpPr>
            <p:cNvPr id="5" name="TextBox 5"/>
            <p:cNvSpPr txBox="1"/>
            <p:nvPr/>
          </p:nvSpPr>
          <p:spPr>
            <a:xfrm>
              <a:off x="597408" y="3208020"/>
              <a:ext cx="55107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本例单播先确认目标为有效IPv4地址，</a:t>
              </a:r>
              <a:br/>
              <a:r>
                <a:rPr lang="zh-CN" sz="2400" dirty="0">
                  <a:solidFill>
                    <a:schemeClr val="dk1"/>
                  </a:solidFill>
                  <a:latin typeface="+mn-lt"/>
                  <a:ea typeface="+mn-ea"/>
                  <a:cs typeface="+mn-cs"/>
                </a:rPr>
                <a:t>单播按钮不使用本例的广播或组播目标。</a:t>
              </a:r>
            </a:p>
          </p:txBody>
        </p:sp>
        <p:sp>
          <p:nvSpPr>
            <p:cNvPr id="6" name="TextBox 6"/>
            <p:cNvSpPr txBox="1"/>
            <p:nvPr/>
          </p:nvSpPr>
          <p:spPr>
            <a:xfrm>
              <a:off x="597408" y="4465320"/>
              <a:ext cx="780653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把输入框文字转为UTF-8字节，交给writeDatagram。</a:t>
              </a:r>
            </a:p>
          </p:txBody>
        </p:sp>
        <p:sp>
          <p:nvSpPr>
            <p:cNvPr id="7" name="TextBox 7"/>
            <p:cNvSpPr txBox="1"/>
            <p:nvPr/>
          </p:nvSpPr>
          <p:spPr>
            <a:xfrm>
              <a:off x="597408" y="5303520"/>
              <a:ext cx="64251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数据报边界已经存在，文字无须添加换行分帧。</a:t>
              </a:r>
              <a:br/>
              <a:r>
                <a:rPr lang="zh-CN" sz="2400" dirty="0">
                  <a:solidFill>
                    <a:schemeClr val="dk1"/>
                  </a:solidFill>
                  <a:latin typeface="+mn-lt"/>
                  <a:ea typeface="+mn-ea"/>
                  <a:cs typeface="+mn-cs"/>
                </a:rPr>
                <a:t>目标检查与本地是否已经绑定是两项检查。</a:t>
              </a:r>
            </a:p>
          </p:txBody>
        </p:sp>
      </p:grpSp>
      <p:sp>
        <p:nvSpPr>
          <p:cNvPr id="9" name="TextBox 9"/>
          <p:cNvSpPr txBox="1"/>
          <p:nvPr/>
        </p:nvSpPr>
        <p:spPr>
          <a:xfrm>
            <a:off x="603504" y="6404610"/>
            <a:ext cx="8486699"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15.3.2 · 定向广播需核对具体接口条目，不由一次Broadcast常量比较完整识别 · F028、F032、F023 · 07 / 30</a:t>
            </a: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检查整份数据报的发送结果</a:t>
              </a:r>
            </a:p>
          </p:txBody>
        </p:sp>
      </p:grpSp>
      <p:grpSp>
        <p:nvGrpSpPr>
          <p:cNvPr id="6" name="Group 6"/>
          <p:cNvGrpSpPr/>
          <p:nvPr/>
        </p:nvGrpSpPr>
        <p:grpSpPr>
          <a:xfrm>
            <a:off x="609600" y="1828800"/>
            <a:ext cx="10972800" cy="3162300"/>
            <a:chOff x="609600" y="1828800"/>
            <a:chExt cx="10972800" cy="3162300"/>
          </a:xfrm>
        </p:grpSpPr>
        <p:sp>
          <p:nvSpPr>
            <p:cNvPr id="4" name="Rectangle 4"/>
            <p:cNvSpPr/>
            <p:nvPr/>
          </p:nvSpPr>
          <p:spPr>
            <a:xfrm>
              <a:off x="609600" y="1828800"/>
              <a:ext cx="10972800" cy="3162300"/>
            </a:xfrm>
            <a:prstGeom prst="rect">
              <a:avLst/>
            </a:prstGeom>
            <a:solidFill>
              <a:schemeClr val="lt2"/>
            </a:solidFill>
            <a:ln>
              <a:noFill/>
            </a:ln>
          </p:spPr>
        </p:sp>
        <p:sp>
          <p:nvSpPr>
            <p:cNvPr id="5" name="TextBox 5"/>
            <p:cNvSpPr txBox="1"/>
            <p:nvPr/>
          </p:nvSpPr>
          <p:spPr>
            <a:xfrm>
              <a:off x="827532" y="1983105"/>
              <a:ext cx="8235696" cy="28110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if (udp-&gt;state() != QAbstractSocket::BoundState) return;</a:t>
              </a:r>
              <a:br/>
              <a:r>
                <a:rPr lang="zh-CN" sz="2100" dirty="0">
                  <a:solidFill>
                    <a:schemeClr val="dk1"/>
                  </a:solidFill>
                  <a:latin typeface="+mn-lt"/>
                  <a:ea typeface="+mn-ea"/>
                  <a:cs typeface="+mn-cs"/>
                </a:rPr>
                <a:t>const QByteArray payload = text.toUtf8();</a:t>
              </a:r>
              <a:br/>
              <a:r>
                <a:rPr lang="zh-CN" sz="2100" dirty="0">
                  <a:solidFill>
                    <a:schemeClr val="dk1"/>
                  </a:solidFill>
                  <a:latin typeface="+mn-lt"/>
                  <a:ea typeface="+mn-ea"/>
                  <a:cs typeface="+mn-cs"/>
                </a:rPr>
                <a:t>const qint64 n = udp-&gt;writeDatagram(</a:t>
              </a:r>
              <a:br/>
              <a:r>
                <a:rPr lang="zh-CN" sz="2100" dirty="0">
                  <a:solidFill>
                    <a:schemeClr val="dk1"/>
                  </a:solidFill>
                  <a:latin typeface="+mn-lt"/>
                  <a:ea typeface="+mn-ea"/>
                  <a:cs typeface="+mn-cs"/>
                </a:rPr>
                <a:t xml:space="preserve">    payload, targetAddress, targetPort);</a:t>
              </a:r>
              <a:br/>
              <a:r>
                <a:rPr lang="zh-CN" sz="2100" dirty="0">
                  <a:solidFill>
                    <a:schemeClr val="dk1"/>
                  </a:solidFill>
                  <a:latin typeface="+mn-lt"/>
                  <a:ea typeface="+mn-ea"/>
                  <a:cs typeface="+mn-cs"/>
                </a:rPr>
                <a:t>if (n != payload.size()) {</a:t>
              </a:r>
              <a:br/>
              <a:r>
                <a:rPr lang="zh-CN" sz="2100" dirty="0">
                  <a:solidFill>
                    <a:schemeClr val="dk1"/>
                  </a:solidFill>
                  <a:latin typeface="+mn-lt"/>
                  <a:ea typeface="+mn-ea"/>
                  <a:cs typeface="+mn-cs"/>
                </a:rPr>
                <a:t xml:space="preserve">    showError(udp-&gt;errorString()); return;</a:t>
              </a:r>
              <a:br/>
              <a:r>
                <a:rPr lang="zh-CN" sz="2100" dirty="0">
                  <a:solidFill>
                    <a:schemeClr val="dk1"/>
                  </a:solidFill>
                  <a:latin typeface="+mn-lt"/>
                  <a:ea typeface="+mn-ea"/>
                  <a:cs typeface="+mn-cs"/>
                </a:rPr>
                <a:t>}</a:t>
              </a:r>
              <a:br/>
              <a:r>
                <a:rPr lang="zh-CN" sz="2100" dirty="0">
                  <a:solidFill>
                    <a:schemeClr val="dk1"/>
                  </a:solidFill>
                  <a:latin typeface="+mn-lt"/>
                  <a:ea typeface="+mn-ea"/>
                  <a:cs typeface="+mn-cs"/>
                </a:rPr>
                <a:t>showSubmitted(text);</a:t>
              </a:r>
            </a:p>
          </p:txBody>
        </p:sp>
      </p:grpSp>
      <p:grpSp>
        <p:nvGrpSpPr>
          <p:cNvPr id="8" name="Group 8"/>
          <p:cNvGrpSpPr/>
          <p:nvPr/>
        </p:nvGrpSpPr>
        <p:grpSpPr>
          <a:xfrm>
            <a:off x="597408" y="5265420"/>
            <a:ext cx="8253984" cy="888492"/>
            <a:chOff x="597408" y="5265420"/>
            <a:chExt cx="8253984" cy="888492"/>
          </a:xfrm>
        </p:grpSpPr>
        <p:sp>
          <p:nvSpPr>
            <p:cNvPr id="7" name="TextBox 7"/>
            <p:cNvSpPr txBox="1"/>
            <p:nvPr/>
          </p:nvSpPr>
          <p:spPr>
            <a:xfrm>
              <a:off x="597408" y="5265420"/>
              <a:ext cx="82539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失败时保留输入并显示原因，不把尾部拆成另一份报文补发。</a:t>
              </a:r>
              <a:br/>
              <a:r>
                <a:rPr lang="zh-CN" sz="2400" dirty="0">
                  <a:solidFill>
                    <a:schemeClr val="dk1"/>
                  </a:solidFill>
                  <a:latin typeface="+mn-lt"/>
                  <a:ea typeface="+mn-ea"/>
                  <a:cs typeface="+mn-cs"/>
                </a:rPr>
                <a:t>成功日志写“已提交”；它不能证明接收方已经收到或处理。</a:t>
              </a:r>
            </a:p>
          </p:txBody>
        </p:sp>
      </p:grpSp>
      <p:sp>
        <p:nvSpPr>
          <p:cNvPr id="9" name="TextBox 9"/>
          <p:cNvSpPr txBox="1"/>
          <p:nvPr/>
        </p:nvSpPr>
        <p:spPr>
          <a:xfrm>
            <a:off x="603504" y="6404610"/>
            <a:ext cx="6972270"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教学修订 · 发送前已校验目标 · BoundState是本例双向收发规则 · F032、F028 · 08 / 30</a:t>
            </a: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7388352" cy="819150"/>
            <a:chOff x="590550" y="613410"/>
            <a:chExt cx="7388352" cy="819150"/>
          </a:xfrm>
        </p:grpSpPr>
        <p:sp>
          <p:nvSpPr>
            <p:cNvPr id="2" name="TextBox 2"/>
            <p:cNvSpPr txBox="1"/>
            <p:nvPr/>
          </p:nvSpPr>
          <p:spPr>
            <a:xfrm>
              <a:off x="590550" y="613410"/>
              <a:ext cx="738835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一次通知可能已有多份数据报</a:t>
              </a:r>
            </a:p>
          </p:txBody>
        </p:sp>
      </p:grpSp>
      <p:grpSp>
        <p:nvGrpSpPr>
          <p:cNvPr id="9" name="Group 9"/>
          <p:cNvGrpSpPr/>
          <p:nvPr/>
        </p:nvGrpSpPr>
        <p:grpSpPr>
          <a:xfrm>
            <a:off x="597408" y="1950720"/>
            <a:ext cx="8418576" cy="4203192"/>
            <a:chOff x="597408" y="1950720"/>
            <a:chExt cx="8418576" cy="4203192"/>
          </a:xfrm>
        </p:grpSpPr>
        <p:sp>
          <p:nvSpPr>
            <p:cNvPr id="4" name="TextBox 4"/>
            <p:cNvSpPr txBox="1"/>
            <p:nvPr/>
          </p:nvSpPr>
          <p:spPr>
            <a:xfrm>
              <a:off x="597408" y="1950720"/>
              <a:ext cx="801258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假定readyRead到达时，队列已有A、B、C三份数据报。</a:t>
              </a:r>
            </a:p>
          </p:txBody>
        </p:sp>
        <p:sp>
          <p:nvSpPr>
            <p:cNvPr id="5" name="TextBox 5"/>
            <p:cNvSpPr txBox="1"/>
            <p:nvPr/>
          </p:nvSpPr>
          <p:spPr>
            <a:xfrm>
              <a:off x="597408" y="2674620"/>
              <a:ext cx="801867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读取A以后，仍要检查B和C；每份分别保存来源与载荷。</a:t>
              </a:r>
            </a:p>
          </p:txBody>
        </p:sp>
        <p:sp>
          <p:nvSpPr>
            <p:cNvPr id="6" name="TextBox 6"/>
            <p:cNvSpPr txBox="1"/>
            <p:nvPr/>
          </p:nvSpPr>
          <p:spPr>
            <a:xfrm>
              <a:off x="597408" y="3398520"/>
              <a:ext cx="778154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用</a:t>
              </a:r>
              <a:r>
                <a:rPr lang="zh-CN" sz="2400" b="1" dirty="0">
                  <a:solidFill>
                    <a:schemeClr val="accent2"/>
                  </a:solidFill>
                  <a:latin typeface="+mn-lt"/>
                  <a:ea typeface="+mn-ea"/>
                  <a:cs typeface="+mn-cs"/>
                </a:rPr>
                <a:t>hasPendingDatagrams</a:t>
              </a:r>
              <a:r>
                <a:rPr lang="zh-CN" sz="2400" dirty="0">
                  <a:solidFill>
                    <a:schemeClr val="dk1"/>
                  </a:solidFill>
                  <a:latin typeface="+mn-lt"/>
                  <a:ea typeface="+mn-ea"/>
                  <a:cs typeface="+mn-cs"/>
                </a:rPr>
                <a:t>循环检查，直到当前队列读完。</a:t>
              </a:r>
              <a:br/>
              <a:r>
                <a:rPr lang="zh-CN" sz="2400" dirty="0">
                  <a:solidFill>
                    <a:schemeClr val="dk1"/>
                  </a:solidFill>
                  <a:latin typeface="+mn-lt"/>
                  <a:ea typeface="+mn-ea"/>
                  <a:cs typeface="+mn-cs"/>
                </a:rPr>
                <a:t>每次循环调用readOneDatagram，读取一份报文。</a:t>
              </a:r>
            </a:p>
          </p:txBody>
        </p:sp>
        <p:sp>
          <p:nvSpPr>
            <p:cNvPr id="7" name="TextBox 7"/>
            <p:cNvSpPr txBox="1"/>
            <p:nvPr/>
          </p:nvSpPr>
          <p:spPr>
            <a:xfrm>
              <a:off x="597408" y="4541520"/>
              <a:ext cx="841857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只读一份会留下旧报文；不能保证它们再触发readyRead。</a:t>
              </a:r>
            </a:p>
          </p:txBody>
        </p:sp>
        <p:sp>
          <p:nvSpPr>
            <p:cNvPr id="8" name="TextBox 8"/>
            <p:cNvSpPr txBox="1"/>
            <p:nvPr/>
          </p:nvSpPr>
          <p:spPr>
            <a:xfrm>
              <a:off x="597408" y="5265420"/>
              <a:ext cx="67299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读取失败时退出循环，按本例策略关闭本端收发，</a:t>
              </a:r>
              <a:br/>
              <a:r>
                <a:rPr lang="zh-CN" sz="2400" dirty="0">
                  <a:solidFill>
                    <a:schemeClr val="dk1"/>
                  </a:solidFill>
                  <a:latin typeface="+mn-lt"/>
                  <a:ea typeface="+mn-ea"/>
                  <a:cs typeface="+mn-cs"/>
                </a:rPr>
                <a:t>保存错误原因，再按实际状态恢复按钮。</a:t>
              </a:r>
            </a:p>
          </p:txBody>
        </p:sp>
      </p:grpSp>
      <p:sp>
        <p:nvSpPr>
          <p:cNvPr id="10" name="TextBox 10"/>
          <p:cNvSpPr txBox="1"/>
          <p:nvPr/>
        </p:nvSpPr>
        <p:spPr>
          <a:xfrm>
            <a:off x="603504" y="6404610"/>
            <a:ext cx="765977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课堂情境 · A、B、C为设定载荷 · 原例已有循环，教学版补失败退出与清理 · F029、F018 · 09 / 30</a:t>
            </a: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692140" cy="819150"/>
            <a:chOff x="590550" y="613410"/>
            <a:chExt cx="5692140" cy="819150"/>
          </a:xfrm>
        </p:grpSpPr>
        <p:sp>
          <p:nvSpPr>
            <p:cNvPr id="2" name="TextBox 2"/>
            <p:cNvSpPr txBox="1"/>
            <p:nvPr/>
          </p:nvSpPr>
          <p:spPr>
            <a:xfrm>
              <a:off x="590550" y="61341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按原例先准备接收容量</a:t>
              </a:r>
            </a:p>
          </p:txBody>
        </p:sp>
      </p:grpSp>
      <p:grpSp>
        <p:nvGrpSpPr>
          <p:cNvPr id="6" name="Group 6"/>
          <p:cNvGrpSpPr/>
          <p:nvPr/>
        </p:nvGrpSpPr>
        <p:grpSpPr>
          <a:xfrm>
            <a:off x="609600" y="1828800"/>
            <a:ext cx="10972800" cy="2628900"/>
            <a:chOff x="609600" y="1828800"/>
            <a:chExt cx="10972800" cy="2628900"/>
          </a:xfrm>
        </p:grpSpPr>
        <p:sp>
          <p:nvSpPr>
            <p:cNvPr id="4" name="Rectangle 4"/>
            <p:cNvSpPr/>
            <p:nvPr/>
          </p:nvSpPr>
          <p:spPr>
            <a:xfrm>
              <a:off x="609600" y="1828800"/>
              <a:ext cx="10972800" cy="2628900"/>
            </a:xfrm>
            <a:prstGeom prst="rect">
              <a:avLst/>
            </a:prstGeom>
            <a:solidFill>
              <a:schemeClr val="lt2"/>
            </a:solidFill>
            <a:ln>
              <a:noFill/>
            </a:ln>
          </p:spPr>
        </p:sp>
        <p:sp>
          <p:nvSpPr>
            <p:cNvPr id="5" name="TextBox 5"/>
            <p:cNvSpPr txBox="1"/>
            <p:nvPr/>
          </p:nvSpPr>
          <p:spPr>
            <a:xfrm>
              <a:off x="827532" y="1983105"/>
              <a:ext cx="6915531" cy="21252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const qint64 size = udp-&gt;pendingDatagramSize();</a:t>
              </a:r>
              <a:br/>
              <a:r>
                <a:rPr lang="zh-CN" sz="2100" dirty="0">
                  <a:solidFill>
                    <a:schemeClr val="dk1"/>
                  </a:solidFill>
                  <a:latin typeface="+mn-lt"/>
                  <a:ea typeface="+mn-ea"/>
                  <a:cs typeface="+mn-cs"/>
                </a:rPr>
                <a:t>if (size &lt; 0) { failReceive(); return false; }</a:t>
              </a:r>
              <a:br/>
              <a:r>
                <a:rPr lang="zh-CN" sz="2100" dirty="0">
                  <a:solidFill>
                    <a:schemeClr val="dk1"/>
                  </a:solidFill>
                  <a:latin typeface="+mn-lt"/>
                  <a:ea typeface="+mn-ea"/>
                  <a:cs typeface="+mn-cs"/>
                </a:rPr>
                <a:t>QByteArray data;</a:t>
              </a:r>
              <a:br/>
              <a:r>
                <a:rPr lang="zh-CN" sz="2100" dirty="0">
                  <a:solidFill>
                    <a:schemeClr val="dk1"/>
                  </a:solidFill>
                  <a:latin typeface="+mn-lt"/>
                  <a:ea typeface="+mn-ea"/>
                  <a:cs typeface="+mn-cs"/>
                </a:rPr>
                <a:t>data.resize(size);</a:t>
              </a:r>
              <a:br/>
              <a:r>
                <a:rPr lang="zh-CN" sz="2100" dirty="0">
                  <a:solidFill>
                    <a:schemeClr val="dk1"/>
                  </a:solidFill>
                  <a:latin typeface="+mn-lt"/>
                  <a:ea typeface="+mn-ea"/>
                  <a:cs typeface="+mn-cs"/>
                </a:rPr>
                <a:t>QHostAddress sender;</a:t>
              </a:r>
              <a:br/>
              <a:r>
                <a:rPr lang="zh-CN" sz="2100" dirty="0">
                  <a:solidFill>
                    <a:schemeClr val="dk1"/>
                  </a:solidFill>
                  <a:latin typeface="+mn-lt"/>
                  <a:ea typeface="+mn-ea"/>
                  <a:cs typeface="+mn-cs"/>
                </a:rPr>
                <a:t>quint16 senderPort = 0;</a:t>
              </a:r>
            </a:p>
          </p:txBody>
        </p:sp>
      </p:grpSp>
      <p:grpSp>
        <p:nvGrpSpPr>
          <p:cNvPr id="8" name="Group 8"/>
          <p:cNvGrpSpPr/>
          <p:nvPr/>
        </p:nvGrpSpPr>
        <p:grpSpPr>
          <a:xfrm>
            <a:off x="597408" y="4922520"/>
            <a:ext cx="8817864" cy="888492"/>
            <a:chOff x="597408" y="4922520"/>
            <a:chExt cx="8817864" cy="888492"/>
          </a:xfrm>
        </p:grpSpPr>
        <p:sp>
          <p:nvSpPr>
            <p:cNvPr id="7" name="TextBox 7"/>
            <p:cNvSpPr txBox="1"/>
            <p:nvPr/>
          </p:nvSpPr>
          <p:spPr>
            <a:xfrm>
              <a:off x="597408" y="4922520"/>
              <a:ext cx="881786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这是bool readOneDatagram的前半段，由待读队列条件保护。</a:t>
              </a:r>
              <a:br/>
              <a:r>
                <a:rPr lang="zh-CN" sz="2400" dirty="0">
                  <a:solidFill>
                    <a:schemeClr val="dk1"/>
                  </a:solidFill>
                  <a:latin typeface="+mn-lt"/>
                  <a:ea typeface="+mn-ea"/>
                  <a:cs typeface="+mn-cs"/>
                </a:rPr>
                <a:t>data按报文长度分配；下一页继续使用这些变量，不写死为512。</a:t>
              </a:r>
            </a:p>
          </p:txBody>
        </p:sp>
      </p:grpSp>
      <p:sp>
        <p:nvSpPr>
          <p:cNvPr id="9" name="TextBox 9"/>
          <p:cNvSpPr txBox="1"/>
          <p:nvPr/>
        </p:nvSpPr>
        <p:spPr>
          <a:xfrm>
            <a:off x="603504" y="6404610"/>
            <a:ext cx="864351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教学修订 · failReceive保存错误并停止本次收发，完整策略见备注 · GUI线程顺序读取 · F030、F029 · 10 / 30</a:t>
            </a: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读取后按实际长度解释数据</a:t>
              </a:r>
            </a:p>
          </p:txBody>
        </p:sp>
      </p:grpSp>
      <p:grpSp>
        <p:nvGrpSpPr>
          <p:cNvPr id="6" name="Group 6"/>
          <p:cNvGrpSpPr/>
          <p:nvPr/>
        </p:nvGrpSpPr>
        <p:grpSpPr>
          <a:xfrm>
            <a:off x="609600" y="1828800"/>
            <a:ext cx="10972800" cy="2628900"/>
            <a:chOff x="609600" y="1828800"/>
            <a:chExt cx="10972800" cy="2628900"/>
          </a:xfrm>
        </p:grpSpPr>
        <p:sp>
          <p:nvSpPr>
            <p:cNvPr id="4" name="Rectangle 4"/>
            <p:cNvSpPr/>
            <p:nvPr/>
          </p:nvSpPr>
          <p:spPr>
            <a:xfrm>
              <a:off x="609600" y="1828800"/>
              <a:ext cx="10972800" cy="2628900"/>
            </a:xfrm>
            <a:prstGeom prst="rect">
              <a:avLst/>
            </a:prstGeom>
            <a:solidFill>
              <a:schemeClr val="lt2"/>
            </a:solidFill>
            <a:ln>
              <a:noFill/>
            </a:ln>
          </p:spPr>
        </p:sp>
        <p:sp>
          <p:nvSpPr>
            <p:cNvPr id="5" name="TextBox 5"/>
            <p:cNvSpPr txBox="1"/>
            <p:nvPr/>
          </p:nvSpPr>
          <p:spPr>
            <a:xfrm>
              <a:off x="827532" y="1983105"/>
              <a:ext cx="7648956" cy="21252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const qint64 n = udp-&gt;readDatagram(</a:t>
              </a:r>
              <a:br/>
              <a:r>
                <a:rPr lang="zh-CN" sz="2100" dirty="0">
                  <a:solidFill>
                    <a:schemeClr val="dk1"/>
                  </a:solidFill>
                  <a:latin typeface="+mn-lt"/>
                  <a:ea typeface="+mn-ea"/>
                  <a:cs typeface="+mn-cs"/>
                </a:rPr>
                <a:t xml:space="preserve">    data.data(), data.size(), &amp;sender, &amp;senderPort);</a:t>
              </a:r>
              <a:br/>
              <a:r>
                <a:rPr lang="zh-CN" sz="2100" dirty="0">
                  <a:solidFill>
                    <a:schemeClr val="dk1"/>
                  </a:solidFill>
                  <a:latin typeface="+mn-lt"/>
                  <a:ea typeface="+mn-ea"/>
                  <a:cs typeface="+mn-cs"/>
                </a:rPr>
                <a:t>if (n &lt; 0) { failReceive(); return false; }</a:t>
              </a:r>
              <a:br/>
              <a:r>
                <a:rPr lang="zh-CN" sz="2100" dirty="0">
                  <a:solidFill>
                    <a:schemeClr val="dk1"/>
                  </a:solidFill>
                  <a:latin typeface="+mn-lt"/>
                  <a:ea typeface="+mn-ea"/>
                  <a:cs typeface="+mn-cs"/>
                </a:rPr>
                <a:t>data.resize(n);</a:t>
              </a:r>
              <a:br/>
              <a:r>
                <a:rPr lang="zh-CN" sz="2100" dirty="0">
                  <a:solidFill>
                    <a:schemeClr val="dk1"/>
                  </a:solidFill>
                  <a:latin typeface="+mn-lt"/>
                  <a:ea typeface="+mn-ea"/>
                  <a:cs typeface="+mn-cs"/>
                </a:rPr>
                <a:t>showDatagram(sender, senderPort, data);</a:t>
              </a:r>
              <a:br/>
              <a:r>
                <a:rPr lang="zh-CN" sz="2100" dirty="0">
                  <a:solidFill>
                    <a:schemeClr val="dk1"/>
                  </a:solidFill>
                  <a:latin typeface="+mn-lt"/>
                  <a:ea typeface="+mn-ea"/>
                  <a:cs typeface="+mn-cs"/>
                </a:rPr>
                <a:t>return true;</a:t>
              </a:r>
            </a:p>
          </p:txBody>
        </p:sp>
      </p:grpSp>
      <p:grpSp>
        <p:nvGrpSpPr>
          <p:cNvPr id="8" name="Group 8"/>
          <p:cNvGrpSpPr/>
          <p:nvPr/>
        </p:nvGrpSpPr>
        <p:grpSpPr>
          <a:xfrm>
            <a:off x="597408" y="4884420"/>
            <a:ext cx="8589264" cy="1307592"/>
            <a:chOff x="597408" y="4884420"/>
            <a:chExt cx="8589264" cy="1307592"/>
          </a:xfrm>
        </p:grpSpPr>
        <p:sp>
          <p:nvSpPr>
            <p:cNvPr id="7" name="TextBox 7"/>
            <p:cNvSpPr txBox="1"/>
            <p:nvPr/>
          </p:nvSpPr>
          <p:spPr>
            <a:xfrm>
              <a:off x="597408" y="4884420"/>
              <a:ext cx="858926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继续使用上一页变量；n小于0时停止读取，不能拿旧内容解码。</a:t>
              </a:r>
              <a:br/>
              <a:r>
                <a:rPr lang="zh-CN" sz="2400" dirty="0">
                  <a:solidFill>
                    <a:schemeClr val="dk1"/>
                  </a:solidFill>
                  <a:latin typeface="+mn-lt"/>
                  <a:ea typeface="+mn-ea"/>
                  <a:cs typeface="+mn-cs"/>
                </a:rPr>
                <a:t>n等于0也可能是一份有效的空数据报；数组保留实际长度。</a:t>
              </a:r>
              <a:br/>
              <a:r>
                <a:rPr lang="zh-CN" sz="2400" dirty="0">
                  <a:solidFill>
                    <a:schemeClr val="dk1"/>
                  </a:solidFill>
                  <a:latin typeface="+mn-lt"/>
                  <a:ea typeface="+mn-ea"/>
                  <a:cs typeface="+mn-cs"/>
                </a:rPr>
                <a:t>来源地址、来源端口和本份载荷一起交给showDatagram显示。</a:t>
              </a:r>
            </a:p>
          </p:txBody>
        </p:sp>
      </p:grpSp>
      <p:sp>
        <p:nvSpPr>
          <p:cNvPr id="9" name="TextBox 9"/>
          <p:cNvSpPr txBox="1"/>
          <p:nvPr/>
        </p:nvSpPr>
        <p:spPr>
          <a:xfrm>
            <a:off x="603504" y="6404610"/>
            <a:ext cx="812461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教学修订 · bool readOneDatagram后半段 · showDatagram不重新进入事件循环 · F030、F029 · 11 / 30</a:t>
            </a:r>
          </a:p>
        </p:txBody>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被截断的尾部不会下次回来</a:t>
              </a:r>
            </a:p>
          </p:txBody>
        </p:sp>
      </p:grpSp>
      <p:grpSp>
        <p:nvGrpSpPr>
          <p:cNvPr id="8" name="Group 8"/>
          <p:cNvGrpSpPr/>
          <p:nvPr/>
        </p:nvGrpSpPr>
        <p:grpSpPr>
          <a:xfrm>
            <a:off x="597408" y="1950720"/>
            <a:ext cx="7888224" cy="3822192"/>
            <a:chOff x="597408" y="1950720"/>
            <a:chExt cx="7888224" cy="3822192"/>
          </a:xfrm>
        </p:grpSpPr>
        <p:sp>
          <p:nvSpPr>
            <p:cNvPr id="4" name="TextBox 4"/>
            <p:cNvSpPr txBox="1"/>
            <p:nvPr/>
          </p:nvSpPr>
          <p:spPr>
            <a:xfrm>
              <a:off x="597408" y="1950720"/>
              <a:ext cx="788822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队首数据报是ABCDE，共5个ASCII字节。</a:t>
              </a:r>
              <a:br/>
              <a:r>
                <a:rPr lang="zh-CN" sz="2400" dirty="0">
                  <a:solidFill>
                    <a:schemeClr val="dk1"/>
                  </a:solidFill>
                  <a:latin typeface="+mn-lt"/>
                  <a:ea typeface="+mn-ea"/>
                  <a:cs typeface="+mn-cs"/>
                </a:rPr>
                <a:t>若只给readDatagram容量为3的缓冲，本次只能读到ABC。</a:t>
              </a:r>
            </a:p>
          </p:txBody>
        </p:sp>
        <p:sp>
          <p:nvSpPr>
            <p:cNvPr id="5" name="TextBox 5"/>
            <p:cNvSpPr txBox="1"/>
            <p:nvPr/>
          </p:nvSpPr>
          <p:spPr>
            <a:xfrm>
              <a:off x="597408" y="3208020"/>
              <a:ext cx="7830922" cy="469392"/>
            </a:xfrm>
            <a:prstGeom prst="rect">
              <a:avLst/>
            </a:prstGeom>
            <a:noFill/>
            <a:ln>
              <a:noFill/>
            </a:ln>
          </p:spPr>
          <p:txBody>
            <a:bodyPr wrap="none" lIns="0" tIns="0" rIns="0" bIns="0" anchor="t" anchorCtr="0">
              <a:spAutoFit/>
            </a:bodyPr>
            <a:lstStyle/>
            <a:p>
              <a:pPr algn="l"/>
              <a:r>
                <a:rPr lang="zh-CN" sz="2400" dirty="0">
                  <a:solidFill>
                    <a:schemeClr val="accent2"/>
                  </a:solidFill>
                  <a:latin typeface="+mn-lt"/>
                  <a:ea typeface="+mn-ea"/>
                  <a:cs typeface="+mn-cs"/>
                </a:rPr>
                <a:t>这一份数据报的DE被丢弃，不会留给下一次调用补读。</a:t>
              </a:r>
            </a:p>
          </p:txBody>
        </p:sp>
        <p:sp>
          <p:nvSpPr>
            <p:cNvPr id="6" name="TextBox 6"/>
            <p:cNvSpPr txBox="1"/>
            <p:nvPr/>
          </p:nvSpPr>
          <p:spPr>
            <a:xfrm>
              <a:off x="597408" y="4046220"/>
              <a:ext cx="6966509"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若队列中的下一份是XYZ，下一次读到的是XYZ。</a:t>
              </a:r>
            </a:p>
          </p:txBody>
        </p:sp>
        <p:sp>
          <p:nvSpPr>
            <p:cNvPr id="7" name="TextBox 7"/>
            <p:cNvSpPr txBox="1"/>
            <p:nvPr/>
          </p:nvSpPr>
          <p:spPr>
            <a:xfrm>
              <a:off x="597408" y="4884420"/>
              <a:ext cx="76443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需要完整载荷时，先查询报文大小，再分配足够容量。</a:t>
              </a:r>
              <a:br/>
              <a:r>
                <a:rPr lang="zh-CN" sz="2400" dirty="0">
                  <a:solidFill>
                    <a:schemeClr val="dk1"/>
                  </a:solidFill>
                  <a:latin typeface="+mn-lt"/>
                  <a:ea typeface="+mn-ea"/>
                  <a:cs typeface="+mn-cs"/>
                </a:rPr>
                <a:t>若报文超过应用上限，应明确消费并丢弃它，记录原因。</a:t>
              </a:r>
            </a:p>
          </p:txBody>
        </p:sp>
      </p:grpSp>
      <p:sp>
        <p:nvSpPr>
          <p:cNvPr id="9" name="TextBox 9"/>
          <p:cNvSpPr txBox="1"/>
          <p:nvPr/>
        </p:nvSpPr>
        <p:spPr>
          <a:xfrm>
            <a:off x="603504" y="6404610"/>
            <a:ext cx="610194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课堂演算 · 5与3用于说明截断，不是UDP通用大小限制 · F030、F028 · 12 / 30</a:t>
            </a:r>
          </a:p>
        </p:txBody>
      </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04204" cy="819150"/>
            <a:chOff x="590550" y="613410"/>
            <a:chExt cx="6204204" cy="819150"/>
          </a:xfrm>
        </p:grpSpPr>
        <p:sp>
          <p:nvSpPr>
            <p:cNvPr id="2" name="TextBox 2"/>
            <p:cNvSpPr txBox="1"/>
            <p:nvPr/>
          </p:nvSpPr>
          <p:spPr>
            <a:xfrm>
              <a:off x="590550" y="613410"/>
              <a:ext cx="620420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UTF-8解码保留数组长度</a:t>
              </a:r>
            </a:p>
          </p:txBody>
        </p:sp>
      </p:grpSp>
      <p:grpSp>
        <p:nvGrpSpPr>
          <p:cNvPr id="6" name="Group 6"/>
          <p:cNvGrpSpPr/>
          <p:nvPr/>
        </p:nvGrpSpPr>
        <p:grpSpPr>
          <a:xfrm>
            <a:off x="609600" y="1828800"/>
            <a:ext cx="10972800" cy="838200"/>
            <a:chOff x="609600" y="1828800"/>
            <a:chExt cx="10972800" cy="838200"/>
          </a:xfrm>
        </p:grpSpPr>
        <p:sp>
          <p:nvSpPr>
            <p:cNvPr id="4" name="Rectangle 4"/>
            <p:cNvSpPr/>
            <p:nvPr/>
          </p:nvSpPr>
          <p:spPr>
            <a:xfrm>
              <a:off x="609600" y="1828800"/>
              <a:ext cx="10972800" cy="838200"/>
            </a:xfrm>
            <a:prstGeom prst="rect">
              <a:avLst/>
            </a:prstGeom>
            <a:solidFill>
              <a:schemeClr val="lt2"/>
            </a:solidFill>
            <a:ln>
              <a:noFill/>
            </a:ln>
          </p:spPr>
        </p:sp>
        <p:sp>
          <p:nvSpPr>
            <p:cNvPr id="5" name="TextBox 5"/>
            <p:cNvSpPr txBox="1"/>
            <p:nvPr/>
          </p:nvSpPr>
          <p:spPr>
            <a:xfrm>
              <a:off x="827532" y="2097405"/>
              <a:ext cx="6144474" cy="410718"/>
            </a:xfrm>
            <a:prstGeom prst="rect">
              <a:avLst/>
            </a:prstGeom>
            <a:noFill/>
            <a:ln>
              <a:noFill/>
            </a:ln>
          </p:spPr>
          <p:txBody>
            <a:bodyPr wrap="none" lIns="0" tIns="0" rIns="0" bIns="0" anchor="t" anchorCtr="0">
              <a:spAutoFit/>
            </a:bodyPr>
            <a:lstStyle/>
            <a:p>
              <a:pPr algn="l"/>
              <a:r>
                <a:rPr lang="zh-CN" sz="2100" dirty="0">
                  <a:solidFill>
                    <a:schemeClr val="dk1"/>
                  </a:solidFill>
                  <a:latin typeface="+mn-lt"/>
                  <a:ea typeface="+mn-ea"/>
                  <a:cs typeface="+mn-cs"/>
                </a:rPr>
                <a:t>QString text = QString::fromUtf8(data);</a:t>
              </a:r>
            </a:p>
          </p:txBody>
        </p:sp>
      </p:grpSp>
      <p:grpSp>
        <p:nvGrpSpPr>
          <p:cNvPr id="10" name="Group 10"/>
          <p:cNvGrpSpPr/>
          <p:nvPr/>
        </p:nvGrpSpPr>
        <p:grpSpPr>
          <a:xfrm>
            <a:off x="597408" y="3055620"/>
            <a:ext cx="9015984" cy="2983992"/>
            <a:chOff x="597408" y="3055620"/>
            <a:chExt cx="9015984" cy="2983992"/>
          </a:xfrm>
        </p:grpSpPr>
        <p:sp>
          <p:nvSpPr>
            <p:cNvPr id="7" name="TextBox 7"/>
            <p:cNvSpPr txBox="1"/>
            <p:nvPr/>
          </p:nvSpPr>
          <p:spPr>
            <a:xfrm>
              <a:off x="597408" y="3055620"/>
              <a:ext cx="837590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这行代码以双方约定UTF-8文本为前提。</a:t>
              </a:r>
              <a:br/>
              <a:r>
                <a:rPr lang="zh-CN" sz="2400" dirty="0">
                  <a:solidFill>
                    <a:schemeClr val="dk1"/>
                  </a:solidFill>
                  <a:latin typeface="+mn-lt"/>
                  <a:ea typeface="+mn-ea"/>
                  <a:cs typeface="+mn-cs"/>
                </a:rPr>
                <a:t>data的size保存实际载荷字节数，解码时继续使用这个长度。</a:t>
              </a:r>
            </a:p>
          </p:txBody>
        </p:sp>
        <p:sp>
          <p:nvSpPr>
            <p:cNvPr id="8" name="TextBox 8"/>
            <p:cNvSpPr txBox="1"/>
            <p:nvPr/>
          </p:nvSpPr>
          <p:spPr>
            <a:xfrm>
              <a:off x="597408" y="4312920"/>
              <a:ext cx="90159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原例直接传data()，按零结尾文字读取；内嵌零会提前结束。</a:t>
              </a:r>
              <a:br/>
              <a:r>
                <a:rPr lang="zh-CN" sz="2400" dirty="0">
                  <a:solidFill>
                    <a:schemeClr val="dk1"/>
                  </a:solidFill>
                  <a:latin typeface="+mn-lt"/>
                  <a:ea typeface="+mn-ea"/>
                  <a:cs typeface="+mn-cs"/>
                </a:rPr>
                <a:t>二进制协议保留QByteArray，按字段格式读取，不能先转成文字。</a:t>
              </a:r>
            </a:p>
          </p:txBody>
        </p:sp>
        <p:sp>
          <p:nvSpPr>
            <p:cNvPr id="9" name="TextBox 9"/>
            <p:cNvSpPr txBox="1"/>
            <p:nvPr/>
          </p:nvSpPr>
          <p:spPr>
            <a:xfrm>
              <a:off x="597408" y="5570220"/>
              <a:ext cx="810158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数据报里的换行属于本份内容，不会多形成一份数据报。</a:t>
              </a:r>
            </a:p>
          </p:txBody>
        </p:sp>
      </p:grpSp>
      <p:sp>
        <p:nvSpPr>
          <p:cNvPr id="11" name="TextBox 11"/>
          <p:cNvSpPr txBox="1"/>
          <p:nvPr/>
        </p:nvSpPr>
        <p:spPr>
          <a:xfrm>
            <a:off x="603504" y="6404610"/>
            <a:ext cx="763356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教学修订 · 文本编码由双方协议约定；字节数量不同于中文字符数量 · F024、F023、F028 · 13 / 30</a:t>
            </a:r>
          </a:p>
        </p:txBody>
      </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692140" cy="819150"/>
            <a:chOff x="590550" y="613410"/>
            <a:chExt cx="5692140" cy="819150"/>
          </a:xfrm>
        </p:grpSpPr>
        <p:sp>
          <p:nvSpPr>
            <p:cNvPr id="2" name="TextBox 2"/>
            <p:cNvSpPr txBox="1"/>
            <p:nvPr/>
          </p:nvSpPr>
          <p:spPr>
            <a:xfrm>
              <a:off x="590550" y="61341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广播还要匹配接收端口</a:t>
              </a:r>
            </a:p>
          </p:txBody>
        </p:sp>
      </p:grpSp>
      <p:grpSp>
        <p:nvGrpSpPr>
          <p:cNvPr id="8" name="Group 8"/>
          <p:cNvGrpSpPr/>
          <p:nvPr/>
        </p:nvGrpSpPr>
        <p:grpSpPr>
          <a:xfrm>
            <a:off x="597408" y="1950720"/>
            <a:ext cx="8747760" cy="3822192"/>
            <a:chOff x="597408" y="1950720"/>
            <a:chExt cx="8747760" cy="3822192"/>
          </a:xfrm>
        </p:grpSpPr>
        <p:sp>
          <p:nvSpPr>
            <p:cNvPr id="4" name="TextBox 4"/>
            <p:cNvSpPr txBox="1"/>
            <p:nvPr/>
          </p:nvSpPr>
          <p:spPr>
            <a:xfrm>
              <a:off x="597408" y="1950720"/>
              <a:ext cx="82539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原例把目标地址换成QHostAddress::Broadcast。</a:t>
              </a:r>
              <a:br/>
              <a:r>
                <a:rPr lang="zh-CN" sz="2400" dirty="0">
                  <a:solidFill>
                    <a:schemeClr val="dk1"/>
                  </a:solidFill>
                  <a:latin typeface="+mn-lt"/>
                  <a:ea typeface="+mn-ea"/>
                  <a:cs typeface="+mn-cs"/>
                </a:rPr>
                <a:t>发送者仍然填写目标端口，接收程序仍然需要绑定相应端口。</a:t>
              </a:r>
            </a:p>
          </p:txBody>
        </p:sp>
        <p:sp>
          <p:nvSpPr>
            <p:cNvPr id="5" name="TextBox 5"/>
            <p:cNvSpPr txBox="1"/>
            <p:nvPr/>
          </p:nvSpPr>
          <p:spPr>
            <a:xfrm>
              <a:off x="597408" y="3208020"/>
              <a:ext cx="860450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例如广播发往3600，绑定1200的A不会因此成为3600的接收端。</a:t>
              </a:r>
              <a:br/>
              <a:r>
                <a:rPr lang="zh-CN" sz="2400" dirty="0">
                  <a:solidFill>
                    <a:schemeClr val="dk1"/>
                  </a:solidFill>
                  <a:latin typeface="+mn-lt"/>
                  <a:ea typeface="+mn-ea"/>
                  <a:cs typeface="+mn-cs"/>
                </a:rPr>
                <a:t>能否到达还取决于网络范围、系统规则和接收程序的工作状态。</a:t>
              </a:r>
            </a:p>
          </p:txBody>
        </p:sp>
        <p:sp>
          <p:nvSpPr>
            <p:cNvPr id="6" name="TextBox 6"/>
            <p:cNvSpPr txBox="1"/>
            <p:nvPr/>
          </p:nvSpPr>
          <p:spPr>
            <a:xfrm>
              <a:off x="597408" y="4465320"/>
              <a:ext cx="7455408" cy="469392"/>
            </a:xfrm>
            <a:prstGeom prst="rect">
              <a:avLst/>
            </a:prstGeom>
            <a:noFill/>
            <a:ln>
              <a:noFill/>
            </a:ln>
          </p:spPr>
          <p:txBody>
            <a:bodyPr wrap="none" lIns="0" tIns="0" rIns="0" bIns="0" anchor="t" anchorCtr="0">
              <a:spAutoFit/>
            </a:bodyPr>
            <a:lstStyle/>
            <a:p>
              <a:pPr algn="l"/>
              <a:r>
                <a:rPr lang="zh-CN" sz="2400" dirty="0">
                  <a:solidFill>
                    <a:schemeClr val="accent2"/>
                  </a:solidFill>
                  <a:latin typeface="+mn-lt"/>
                  <a:ea typeface="+mn-ea"/>
                  <a:cs typeface="+mn-cs"/>
                </a:rPr>
                <a:t>广播发送成功，不能据此列出实际收到的所有成员。</a:t>
              </a:r>
            </a:p>
          </p:txBody>
        </p:sp>
        <p:sp>
          <p:nvSpPr>
            <p:cNvPr id="7" name="TextBox 7"/>
            <p:cNvSpPr txBox="1"/>
            <p:nvPr/>
          </p:nvSpPr>
          <p:spPr>
            <a:xfrm>
              <a:off x="597408" y="5303520"/>
              <a:ext cx="874776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若应用需要确认哪些成员收到，应另外规定回复内容与超时。</a:t>
              </a:r>
            </a:p>
          </p:txBody>
        </p:sp>
      </p:grpSp>
      <p:sp>
        <p:nvSpPr>
          <p:cNvPr id="9" name="TextBox 9"/>
          <p:cNvSpPr txBox="1"/>
          <p:nvPr/>
        </p:nvSpPr>
        <p:spPr>
          <a:xfrm>
            <a:off x="603504" y="6404610"/>
            <a:ext cx="763356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教材广播示例的条件说明 · 接收端口与网络配置共同决定可观察结果 · F028、F033、F032 · 14 / 30</a:t>
            </a:r>
          </a:p>
        </p:txBody>
      </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692140" cy="819150"/>
            <a:chOff x="590550" y="613410"/>
            <a:chExt cx="5692140" cy="819150"/>
          </a:xfrm>
        </p:grpSpPr>
        <p:sp>
          <p:nvSpPr>
            <p:cNvPr id="2" name="TextBox 2"/>
            <p:cNvSpPr txBox="1"/>
            <p:nvPr/>
          </p:nvSpPr>
          <p:spPr>
            <a:xfrm>
              <a:off x="590550" y="61341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广播发送沿用同一检查</a:t>
              </a:r>
            </a:p>
          </p:txBody>
        </p:sp>
      </p:grpSp>
      <p:grpSp>
        <p:nvGrpSpPr>
          <p:cNvPr id="6" name="Group 6"/>
          <p:cNvGrpSpPr/>
          <p:nvPr/>
        </p:nvGrpSpPr>
        <p:grpSpPr>
          <a:xfrm>
            <a:off x="609600" y="1828800"/>
            <a:ext cx="10972800" cy="3162300"/>
            <a:chOff x="609600" y="1828800"/>
            <a:chExt cx="10972800" cy="3162300"/>
          </a:xfrm>
        </p:grpSpPr>
        <p:sp>
          <p:nvSpPr>
            <p:cNvPr id="4" name="Rectangle 4"/>
            <p:cNvSpPr/>
            <p:nvPr/>
          </p:nvSpPr>
          <p:spPr>
            <a:xfrm>
              <a:off x="609600" y="1828800"/>
              <a:ext cx="10972800" cy="3162300"/>
            </a:xfrm>
            <a:prstGeom prst="rect">
              <a:avLst/>
            </a:prstGeom>
            <a:solidFill>
              <a:schemeClr val="lt2"/>
            </a:solidFill>
            <a:ln>
              <a:noFill/>
            </a:ln>
          </p:spPr>
        </p:sp>
        <p:sp>
          <p:nvSpPr>
            <p:cNvPr id="5" name="TextBox 5"/>
            <p:cNvSpPr txBox="1"/>
            <p:nvPr/>
          </p:nvSpPr>
          <p:spPr>
            <a:xfrm>
              <a:off x="827532" y="1983105"/>
              <a:ext cx="8235696" cy="28110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if (udp-&gt;state() != QAbstractSocket::BoundState) return;</a:t>
              </a:r>
              <a:br/>
              <a:r>
                <a:rPr lang="zh-CN" sz="2100" dirty="0">
                  <a:solidFill>
                    <a:schemeClr val="dk1"/>
                  </a:solidFill>
                  <a:latin typeface="+mn-lt"/>
                  <a:ea typeface="+mn-ea"/>
                  <a:cs typeface="+mn-cs"/>
                </a:rPr>
                <a:t>const QByteArray payload = text.toUtf8();</a:t>
              </a:r>
              <a:br/>
              <a:r>
                <a:rPr lang="zh-CN" sz="2100" dirty="0">
                  <a:solidFill>
                    <a:schemeClr val="dk1"/>
                  </a:solidFill>
                  <a:latin typeface="+mn-lt"/>
                  <a:ea typeface="+mn-ea"/>
                  <a:cs typeface="+mn-cs"/>
                </a:rPr>
                <a:t>const qint64 n = udp-&gt;writeDatagram(</a:t>
              </a:r>
              <a:br/>
              <a:r>
                <a:rPr lang="zh-CN" sz="2100" dirty="0">
                  <a:solidFill>
                    <a:schemeClr val="dk1"/>
                  </a:solidFill>
                  <a:latin typeface="+mn-lt"/>
                  <a:ea typeface="+mn-ea"/>
                  <a:cs typeface="+mn-cs"/>
                </a:rPr>
                <a:t xml:space="preserve">    payload, QHostAddress::Broadcast, targetPort);</a:t>
              </a:r>
              <a:br/>
              <a:r>
                <a:rPr lang="zh-CN" sz="2100" dirty="0">
                  <a:solidFill>
                    <a:schemeClr val="dk1"/>
                  </a:solidFill>
                  <a:latin typeface="+mn-lt"/>
                  <a:ea typeface="+mn-ea"/>
                  <a:cs typeface="+mn-cs"/>
                </a:rPr>
                <a:t>if (n != payload.size()) {</a:t>
              </a:r>
              <a:br/>
              <a:r>
                <a:rPr lang="zh-CN" sz="2100" dirty="0">
                  <a:solidFill>
                    <a:schemeClr val="dk1"/>
                  </a:solidFill>
                  <a:latin typeface="+mn-lt"/>
                  <a:ea typeface="+mn-ea"/>
                  <a:cs typeface="+mn-cs"/>
                </a:rPr>
                <a:t xml:space="preserve">    showError(udp-&gt;errorString()); return;</a:t>
              </a:r>
              <a:br/>
              <a:r>
                <a:rPr lang="zh-CN" sz="2100" dirty="0">
                  <a:solidFill>
                    <a:schemeClr val="dk1"/>
                  </a:solidFill>
                  <a:latin typeface="+mn-lt"/>
                  <a:ea typeface="+mn-ea"/>
                  <a:cs typeface="+mn-cs"/>
                </a:rPr>
                <a:t>}</a:t>
              </a:r>
              <a:br/>
              <a:r>
                <a:rPr lang="zh-CN" sz="2100" dirty="0">
                  <a:solidFill>
                    <a:schemeClr val="dk1"/>
                  </a:solidFill>
                  <a:latin typeface="+mn-lt"/>
                  <a:ea typeface="+mn-ea"/>
                  <a:cs typeface="+mn-cs"/>
                </a:rPr>
                <a:t>showBroadcastSubmitted(text);</a:t>
              </a:r>
            </a:p>
          </p:txBody>
        </p:sp>
      </p:grpSp>
      <p:grpSp>
        <p:nvGrpSpPr>
          <p:cNvPr id="8" name="Group 8"/>
          <p:cNvGrpSpPr/>
          <p:nvPr/>
        </p:nvGrpSpPr>
        <p:grpSpPr>
          <a:xfrm>
            <a:off x="597408" y="5265420"/>
            <a:ext cx="8863584" cy="888492"/>
            <a:chOff x="597408" y="5265420"/>
            <a:chExt cx="8863584" cy="888492"/>
          </a:xfrm>
        </p:grpSpPr>
        <p:sp>
          <p:nvSpPr>
            <p:cNvPr id="7" name="TextBox 7"/>
            <p:cNvSpPr txBox="1"/>
            <p:nvPr/>
          </p:nvSpPr>
          <p:spPr>
            <a:xfrm>
              <a:off x="597408" y="5265420"/>
              <a:ext cx="88635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本例先绑定以接收回复；只发送的其他应用通常无须显式绑定。</a:t>
              </a:r>
              <a:br/>
              <a:r>
                <a:rPr lang="zh-CN" sz="2400" dirty="0">
                  <a:solidFill>
                    <a:schemeClr val="dk1"/>
                  </a:solidFill>
                  <a:latin typeface="+mn-lt"/>
                  <a:ea typeface="+mn-ea"/>
                  <a:cs typeface="+mn-cs"/>
                </a:rPr>
                <a:t>失败保留输入；成功日志表示本地提交，不证明每个接收端收到。</a:t>
              </a:r>
            </a:p>
          </p:txBody>
        </p:sp>
      </p:grpSp>
      <p:sp>
        <p:nvSpPr>
          <p:cNvPr id="9" name="TextBox 9"/>
          <p:cNvSpPr txBox="1"/>
          <p:nvPr/>
        </p:nvSpPr>
        <p:spPr>
          <a:xfrm>
            <a:off x="603504" y="6404610"/>
            <a:ext cx="580415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教学修订 · 单次发送失败不自动结束整个接收服务 · F032、F028 · 15 / 30</a:t>
            </a:r>
          </a:p>
        </p:txBody>
      </p:sp>
    </p:spTree>
  </p:cSld>
  <p:clrMapOvr>
    <a:masterClrMapping/>
  </p:clrMapOvr>
  <p:transition xmlns:p14="http://schemas.microsoft.com/office/powerpoint/2010/main" p14:dur="400">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有多个接口时检查广播来源</a:t>
              </a:r>
            </a:p>
          </p:txBody>
        </p:sp>
      </p:grpSp>
      <p:grpSp>
        <p:nvGrpSpPr>
          <p:cNvPr id="8" name="Group 8"/>
          <p:cNvGrpSpPr/>
          <p:nvPr/>
        </p:nvGrpSpPr>
        <p:grpSpPr>
          <a:xfrm>
            <a:off x="597408" y="1950720"/>
            <a:ext cx="9070848" cy="3822192"/>
            <a:chOff x="597408" y="1950720"/>
            <a:chExt cx="9070848" cy="3822192"/>
          </a:xfrm>
        </p:grpSpPr>
        <p:sp>
          <p:nvSpPr>
            <p:cNvPr id="4" name="TextBox 4"/>
            <p:cNvSpPr txBox="1"/>
            <p:nvPr/>
          </p:nvSpPr>
          <p:spPr>
            <a:xfrm>
              <a:off x="597408" y="1950720"/>
              <a:ext cx="740054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电脑可能同时有无线、有线和虚拟接口。</a:t>
              </a:r>
              <a:br/>
              <a:r>
                <a:rPr lang="zh-CN" sz="2400" dirty="0">
                  <a:solidFill>
                    <a:schemeClr val="dk1"/>
                  </a:solidFill>
                  <a:latin typeface="+mn-lt"/>
                  <a:ea typeface="+mn-ea"/>
                  <a:cs typeface="+mn-cs"/>
                </a:rPr>
                <a:t>列表中的第一项IPv4地址，不一定属于本次课堂网络。</a:t>
              </a:r>
            </a:p>
          </p:txBody>
        </p:sp>
        <p:sp>
          <p:nvSpPr>
            <p:cNvPr id="5" name="TextBox 5"/>
            <p:cNvSpPr txBox="1"/>
            <p:nvPr/>
          </p:nvSpPr>
          <p:spPr>
            <a:xfrm>
              <a:off x="597408" y="3208020"/>
              <a:ext cx="823874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先选定实验接口，再查看它的addressEntries。</a:t>
              </a:r>
              <a:br/>
              <a:r>
                <a:rPr lang="zh-CN" sz="2400" dirty="0">
                  <a:solidFill>
                    <a:schemeClr val="dk1"/>
                  </a:solidFill>
                  <a:latin typeface="+mn-lt"/>
                  <a:ea typeface="+mn-ea"/>
                  <a:cs typeface="+mn-cs"/>
                </a:rPr>
                <a:t>每个条目的broadcast值描述与该地址条目有关的广播地址。</a:t>
              </a:r>
            </a:p>
          </p:txBody>
        </p:sp>
        <p:sp>
          <p:nvSpPr>
            <p:cNvPr id="6" name="TextBox 6"/>
            <p:cNvSpPr txBox="1"/>
            <p:nvPr/>
          </p:nvSpPr>
          <p:spPr>
            <a:xfrm>
              <a:off x="597408" y="4465320"/>
              <a:ext cx="874776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没有有效广播地址的条目应跳过，不把空地址当成发送目标。</a:t>
              </a:r>
            </a:p>
          </p:txBody>
        </p:sp>
        <p:sp>
          <p:nvSpPr>
            <p:cNvPr id="7" name="TextBox 7"/>
            <p:cNvSpPr txBox="1"/>
            <p:nvPr/>
          </p:nvSpPr>
          <p:spPr>
            <a:xfrm>
              <a:off x="597408" y="5303520"/>
              <a:ext cx="907084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记录所用接口、目标广播地址和目标端口，便于解释实验结果。</a:t>
              </a:r>
            </a:p>
          </p:txBody>
        </p:sp>
      </p:grpSp>
      <p:sp>
        <p:nvSpPr>
          <p:cNvPr id="9" name="TextBox 9"/>
          <p:cNvSpPr txBox="1"/>
          <p:nvPr/>
        </p:nvSpPr>
        <p:spPr>
          <a:xfrm>
            <a:off x="603504" y="6404610"/>
            <a:ext cx="6644183"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衔接15.1网络接口查询 · 选地址仍需核对系统路由与网络条件 · F006、F007 · 16 / 30</a:t>
            </a:r>
          </a:p>
        </p:txBody>
      </p:sp>
    </p:spTree>
  </p:cSld>
  <p:clrMapOvr>
    <a:masterClrMapping/>
  </p:clrMapOvr>
  <p:transition xmlns:p14="http://schemas.microsoft.com/office/powerpoint/2010/main" p14:dur="400">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692140" cy="819150"/>
            <a:chOff x="590550" y="613410"/>
            <a:chExt cx="5692140" cy="819150"/>
          </a:xfrm>
        </p:grpSpPr>
        <p:sp>
          <p:nvSpPr>
            <p:cNvPr id="2" name="TextBox 2"/>
            <p:cNvSpPr txBox="1"/>
            <p:nvPr/>
          </p:nvSpPr>
          <p:spPr>
            <a:xfrm>
              <a:off x="590550" y="61341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未收到广播时逐项定位</a:t>
              </a:r>
            </a:p>
          </p:txBody>
        </p:sp>
      </p:grpSp>
      <p:grpSp>
        <p:nvGrpSpPr>
          <p:cNvPr id="9" name="Group 9"/>
          <p:cNvGrpSpPr/>
          <p:nvPr/>
        </p:nvGrpSpPr>
        <p:grpSpPr>
          <a:xfrm>
            <a:off x="597408" y="1950720"/>
            <a:ext cx="9339377" cy="3784092"/>
            <a:chOff x="597408" y="1950720"/>
            <a:chExt cx="9339377" cy="3784092"/>
          </a:xfrm>
        </p:grpSpPr>
        <p:sp>
          <p:nvSpPr>
            <p:cNvPr id="4" name="TextBox 4"/>
            <p:cNvSpPr txBox="1"/>
            <p:nvPr/>
          </p:nvSpPr>
          <p:spPr>
            <a:xfrm>
              <a:off x="597408" y="1950720"/>
              <a:ext cx="9339377"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1. 发送端核对writeDatagram返回值，失败时先处理发送错误。</a:t>
              </a:r>
            </a:p>
          </p:txBody>
        </p:sp>
        <p:sp>
          <p:nvSpPr>
            <p:cNvPr id="5" name="TextBox 5"/>
            <p:cNvSpPr txBox="1"/>
            <p:nvPr/>
          </p:nvSpPr>
          <p:spPr>
            <a:xfrm>
              <a:off x="597408" y="2674620"/>
              <a:ext cx="8053121"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2. 接收端核对bind结果，并比较本地端口与目标端口。</a:t>
              </a:r>
            </a:p>
          </p:txBody>
        </p:sp>
        <p:sp>
          <p:nvSpPr>
            <p:cNvPr id="6" name="TextBox 6"/>
            <p:cNvSpPr txBox="1"/>
            <p:nvPr/>
          </p:nvSpPr>
          <p:spPr>
            <a:xfrm>
              <a:off x="597408" y="3398520"/>
              <a:ext cx="8311591"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3. 两台电脑确认接入同一实验网络，选用对应接口地址。</a:t>
              </a:r>
            </a:p>
          </p:txBody>
        </p:sp>
        <p:sp>
          <p:nvSpPr>
            <p:cNvPr id="7" name="TextBox 7"/>
            <p:cNvSpPr txBox="1"/>
            <p:nvPr/>
          </p:nvSpPr>
          <p:spPr>
            <a:xfrm>
              <a:off x="597408" y="4122420"/>
              <a:ext cx="7988503"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4. 前述条件满足后，检查系统防火墙与网络转发设置。</a:t>
              </a:r>
            </a:p>
          </p:txBody>
        </p:sp>
        <p:sp>
          <p:nvSpPr>
            <p:cNvPr id="8" name="TextBox 8"/>
            <p:cNvSpPr txBox="1"/>
            <p:nvPr/>
          </p:nvSpPr>
          <p:spPr>
            <a:xfrm>
              <a:off x="597408" y="4846320"/>
              <a:ext cx="76443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5. 若队列已有报文，再检查读取长度和文本编码。</a:t>
              </a:r>
              <a:br/>
              <a:r>
                <a:rPr lang="zh-CN" sz="2400" dirty="0">
                  <a:solidFill>
                    <a:schemeClr val="dk1"/>
                  </a:solidFill>
                  <a:latin typeface="+mn-lt"/>
                  <a:ea typeface="+mn-ea"/>
                  <a:cs typeface="+mn-cs"/>
                </a:rPr>
                <a:t>数据已到达却显示异常，应从读取与解释环节继续定位。</a:t>
              </a:r>
            </a:p>
          </p:txBody>
        </p:sp>
      </p:grpSp>
      <p:sp>
        <p:nvSpPr>
          <p:cNvPr id="10" name="TextBox 10"/>
          <p:cNvSpPr txBox="1"/>
          <p:nvPr/>
        </p:nvSpPr>
        <p:spPr>
          <a:xfrm>
            <a:off x="603504" y="6404610"/>
            <a:ext cx="698738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课堂排查顺序 · 记录每一步的实际结果，不先猜测故障原因 · F032、F033、F029 · 17 / 30</a:t>
            </a:r>
          </a:p>
        </p:txBody>
      </p:sp>
    </p:spTree>
  </p:cSld>
  <p:clrMapOvr>
    <a:masterClrMapping/>
  </p:clrMapOvr>
  <p:transition xmlns:p14="http://schemas.microsoft.com/office/powerpoint/2010/main" p14:dur="400">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494249" cy="819150"/>
            <a:chOff x="590550" y="613410"/>
            <a:chExt cx="5494249" cy="819150"/>
          </a:xfrm>
        </p:grpSpPr>
        <p:sp>
          <p:nvSpPr>
            <p:cNvPr id="2" name="TextBox 2"/>
            <p:cNvSpPr txBox="1"/>
            <p:nvPr/>
          </p:nvSpPr>
          <p:spPr>
            <a:xfrm>
              <a:off x="590550" y="613410"/>
              <a:ext cx="5494249"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512字节只是保守建议</a:t>
              </a:r>
            </a:p>
          </p:txBody>
        </p:sp>
      </p:grpSp>
      <p:grpSp>
        <p:nvGrpSpPr>
          <p:cNvPr id="8" name="Group 8"/>
          <p:cNvGrpSpPr/>
          <p:nvPr/>
        </p:nvGrpSpPr>
        <p:grpSpPr>
          <a:xfrm>
            <a:off x="597408" y="1950720"/>
            <a:ext cx="9070848" cy="3822192"/>
            <a:chOff x="597408" y="1950720"/>
            <a:chExt cx="9070848" cy="3822192"/>
          </a:xfrm>
        </p:grpSpPr>
        <p:sp>
          <p:nvSpPr>
            <p:cNvPr id="4" name="TextBox 4"/>
            <p:cNvSpPr txBox="1"/>
            <p:nvPr/>
          </p:nvSpPr>
          <p:spPr>
            <a:xfrm>
              <a:off x="597408" y="1950720"/>
              <a:ext cx="79491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教材建议保持较小的数据报。Qt文档提到的512字节，</a:t>
              </a:r>
              <a:br/>
              <a:r>
                <a:rPr lang="zh-CN" sz="2400" dirty="0">
                  <a:solidFill>
                    <a:schemeClr val="dk1"/>
                  </a:solidFill>
                  <a:latin typeface="+mn-lt"/>
                  <a:ea typeface="+mn-ea"/>
                  <a:cs typeface="+mn-cs"/>
                </a:rPr>
                <a:t>用于保守控制发送大小，不能教成所有平台统一的硬上限。</a:t>
              </a:r>
            </a:p>
          </p:txBody>
        </p:sp>
        <p:sp>
          <p:nvSpPr>
            <p:cNvPr id="5" name="TextBox 5"/>
            <p:cNvSpPr txBox="1"/>
            <p:nvPr/>
          </p:nvSpPr>
          <p:spPr>
            <a:xfrm>
              <a:off x="597408" y="3208020"/>
              <a:ext cx="76443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较大报文可能遇到平台限制或网络分片问题。</a:t>
              </a:r>
              <a:br/>
              <a:r>
                <a:rPr lang="zh-CN" sz="2400" dirty="0">
                  <a:solidFill>
                    <a:schemeClr val="dk1"/>
                  </a:solidFill>
                  <a:latin typeface="+mn-lt"/>
                  <a:ea typeface="+mn-ea"/>
                  <a:cs typeface="+mn-cs"/>
                </a:rPr>
                <a:t>应用规定自己的载荷上限，并检查每次发送的返回结果。</a:t>
              </a:r>
            </a:p>
          </p:txBody>
        </p:sp>
        <p:sp>
          <p:nvSpPr>
            <p:cNvPr id="6" name="TextBox 6"/>
            <p:cNvSpPr txBox="1"/>
            <p:nvPr/>
          </p:nvSpPr>
          <p:spPr>
            <a:xfrm>
              <a:off x="597408" y="4465320"/>
              <a:ext cx="7988503"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接收端按实际报文大小准备容量，不能预先固定为512。</a:t>
              </a:r>
            </a:p>
          </p:txBody>
        </p:sp>
        <p:sp>
          <p:nvSpPr>
            <p:cNvPr id="7" name="TextBox 7"/>
            <p:cNvSpPr txBox="1"/>
            <p:nvPr/>
          </p:nvSpPr>
          <p:spPr>
            <a:xfrm>
              <a:off x="597408" y="5303520"/>
              <a:ext cx="907084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若要传大量数据，还要设计分段、编号、丢失检测与恢复过程。</a:t>
              </a:r>
            </a:p>
          </p:txBody>
        </p:sp>
      </p:grpSp>
      <p:sp>
        <p:nvSpPr>
          <p:cNvPr id="9" name="TextBox 9"/>
          <p:cNvSpPr txBox="1"/>
          <p:nvPr/>
        </p:nvSpPr>
        <p:spPr>
          <a:xfrm>
            <a:off x="603504" y="6404610"/>
            <a:ext cx="661187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大小与分片受平台、路径等条件影响；超过512不等于必然分片 · F031、F030 · 18 / 30</a:t>
            </a:r>
          </a:p>
        </p:txBody>
      </p:sp>
    </p:spTree>
  </p:cSld>
  <p:clrMapOvr>
    <a:masterClrMapping/>
  </p:clrMapOvr>
  <p:transition xmlns:p14="http://schemas.microsoft.com/office/powerpoint/2010/main" p14:dur="400">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4561332" cy="819150"/>
            <a:chOff x="590550" y="613410"/>
            <a:chExt cx="4561332" cy="819150"/>
          </a:xfrm>
        </p:grpSpPr>
        <p:sp>
          <p:nvSpPr>
            <p:cNvPr id="2" name="TextBox 2"/>
            <p:cNvSpPr txBox="1"/>
            <p:nvPr/>
          </p:nvSpPr>
          <p:spPr>
            <a:xfrm>
              <a:off x="590550" y="613410"/>
              <a:ext cx="456133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组播成员共享什么</a:t>
              </a:r>
            </a:p>
          </p:txBody>
        </p:sp>
      </p:grpSp>
      <p:grpSp>
        <p:nvGrpSpPr>
          <p:cNvPr id="8" name="Group 8"/>
          <p:cNvGrpSpPr/>
          <p:nvPr/>
        </p:nvGrpSpPr>
        <p:grpSpPr>
          <a:xfrm>
            <a:off x="597408" y="1950720"/>
            <a:ext cx="8756904" cy="3822192"/>
            <a:chOff x="597408" y="1950720"/>
            <a:chExt cx="8756904" cy="3822192"/>
          </a:xfrm>
        </p:grpSpPr>
        <p:sp>
          <p:nvSpPr>
            <p:cNvPr id="4" name="TextBox 4"/>
            <p:cNvSpPr txBox="1"/>
            <p:nvPr/>
          </p:nvSpPr>
          <p:spPr>
            <a:xfrm>
              <a:off x="597408" y="1950720"/>
              <a:ext cx="6776923" cy="469392"/>
            </a:xfrm>
            <a:prstGeom prst="rect">
              <a:avLst/>
            </a:prstGeom>
            <a:noFill/>
            <a:ln>
              <a:noFill/>
            </a:ln>
          </p:spPr>
          <p:txBody>
            <a:bodyPr wrap="none" lIns="0" tIns="0" rIns="0" bIns="0" anchor="t" anchorCtr="0">
              <a:spAutoFit/>
            </a:bodyPr>
            <a:lstStyle/>
            <a:p>
              <a:pPr algn="l"/>
              <a:r>
                <a:rPr lang="zh-CN" sz="2400" dirty="0">
                  <a:solidFill>
                    <a:schemeClr val="accent3"/>
                  </a:solidFill>
                  <a:latin typeface="+mn-lt"/>
                  <a:ea typeface="+mn-ea"/>
                  <a:cs typeface="+mn-cs"/>
                </a:rPr>
                <a:t>教材发送目标：239.255.43.21，端口35320。</a:t>
              </a:r>
            </a:p>
          </p:txBody>
        </p:sp>
        <p:sp>
          <p:nvSpPr>
            <p:cNvPr id="5" name="TextBox 5"/>
            <p:cNvSpPr txBox="1"/>
            <p:nvPr/>
          </p:nvSpPr>
          <p:spPr>
            <a:xfrm>
              <a:off x="597408" y="2788920"/>
              <a:ext cx="858926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每台电脑仍有自己的接口地址；组地址并不是某一台电脑的IP。</a:t>
              </a:r>
              <a:br/>
              <a:r>
                <a:rPr lang="zh-CN" sz="2400" dirty="0">
                  <a:solidFill>
                    <a:schemeClr val="dk1"/>
                  </a:solidFill>
                  <a:latin typeface="+mn-lt"/>
                  <a:ea typeface="+mn-ea"/>
                  <a:cs typeface="+mn-cs"/>
                </a:rPr>
                <a:t>各接收端绑定相应端口，再加入这个组，建立本端成员关系。</a:t>
              </a:r>
            </a:p>
          </p:txBody>
        </p:sp>
        <p:sp>
          <p:nvSpPr>
            <p:cNvPr id="6" name="TextBox 6"/>
            <p:cNvSpPr txBox="1"/>
            <p:nvPr/>
          </p:nvSpPr>
          <p:spPr>
            <a:xfrm>
              <a:off x="597408" y="4046220"/>
              <a:ext cx="875690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发送者把数据报发往组地址和端口。</a:t>
              </a:r>
              <a:br/>
              <a:r>
                <a:rPr lang="zh-CN" sz="2400" dirty="0">
                  <a:solidFill>
                    <a:schemeClr val="dk1"/>
                  </a:solidFill>
                  <a:latin typeface="+mn-lt"/>
                  <a:ea typeface="+mn-ea"/>
                  <a:cs typeface="+mn-cs"/>
                </a:rPr>
                <a:t>成员具备接收条件，UDP仍不能保证每一份报文都到达所有成员。</a:t>
              </a:r>
            </a:p>
          </p:txBody>
        </p:sp>
        <p:sp>
          <p:nvSpPr>
            <p:cNvPr id="7" name="TextBox 7"/>
            <p:cNvSpPr txBox="1"/>
            <p:nvPr/>
          </p:nvSpPr>
          <p:spPr>
            <a:xfrm>
              <a:off x="597408" y="5303520"/>
              <a:ext cx="796686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本例先验证有效IPv4组地址，并限定端口为1到65535。</a:t>
              </a:r>
            </a:p>
          </p:txBody>
        </p:sp>
      </p:grpSp>
      <p:sp>
        <p:nvSpPr>
          <p:cNvPr id="9" name="TextBox 9"/>
          <p:cNvSpPr txBox="1"/>
          <p:nvPr/>
        </p:nvSpPr>
        <p:spPr>
          <a:xfrm>
            <a:off x="603504" y="6404610"/>
            <a:ext cx="635340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教材samp15_4参数 · 输入验证与成员操作结果是两项检查 · F040、F028 · 19 / 30</a:t>
            </a:r>
          </a:p>
        </p:txBody>
      </p:sp>
    </p:spTree>
  </p:cSld>
  <p:clrMapOvr>
    <a:masterClrMapping/>
  </p:clrMapOvr>
  <p:transition xmlns:p14="http://schemas.microsoft.com/office/powerpoint/2010/main" p14:dur="400">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692140" cy="819150"/>
            <a:chOff x="590550" y="613410"/>
            <a:chExt cx="5692140" cy="819150"/>
          </a:xfrm>
        </p:grpSpPr>
        <p:sp>
          <p:nvSpPr>
            <p:cNvPr id="2" name="TextBox 2"/>
            <p:cNvSpPr txBox="1"/>
            <p:nvPr/>
          </p:nvSpPr>
          <p:spPr>
            <a:xfrm>
              <a:off x="590550" y="61341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组播地址要有明确用途</a:t>
              </a:r>
            </a:p>
          </p:txBody>
        </p:sp>
      </p:grpSp>
      <p:grpSp>
        <p:nvGrpSpPr>
          <p:cNvPr id="8" name="Group 8"/>
          <p:cNvGrpSpPr/>
          <p:nvPr/>
        </p:nvGrpSpPr>
        <p:grpSpPr>
          <a:xfrm>
            <a:off x="597408" y="1950720"/>
            <a:ext cx="8842553" cy="3822192"/>
            <a:chOff x="597408" y="1950720"/>
            <a:chExt cx="8842553" cy="3822192"/>
          </a:xfrm>
        </p:grpSpPr>
        <p:sp>
          <p:nvSpPr>
            <p:cNvPr id="4" name="TextBox 4"/>
            <p:cNvSpPr txBox="1"/>
            <p:nvPr/>
          </p:nvSpPr>
          <p:spPr>
            <a:xfrm>
              <a:off x="597408" y="1950720"/>
              <a:ext cx="846734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239.0.0.0/8属于管理范围组播地址。</a:t>
              </a:r>
              <a:br/>
              <a:r>
                <a:rPr lang="zh-CN" sz="2400" dirty="0">
                  <a:solidFill>
                    <a:schemeClr val="dk1"/>
                  </a:solidFill>
                  <a:latin typeface="+mn-lt"/>
                  <a:ea typeface="+mn-ea"/>
                  <a:cs typeface="+mn-cs"/>
                </a:rPr>
                <a:t>其中239.255.0.0/16属于本地范围，教材地址在这个范围内。</a:t>
              </a:r>
            </a:p>
          </p:txBody>
        </p:sp>
        <p:sp>
          <p:nvSpPr>
            <p:cNvPr id="5" name="TextBox 5"/>
            <p:cNvSpPr txBox="1"/>
            <p:nvPr/>
          </p:nvSpPr>
          <p:spPr>
            <a:xfrm>
              <a:off x="597408" y="3208020"/>
              <a:ext cx="854354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224.0.2.0之后仍有已分配用途，不能把整段当成自由地址池。</a:t>
              </a:r>
              <a:br/>
              <a:r>
                <a:rPr lang="zh-CN" sz="2400" dirty="0">
                  <a:solidFill>
                    <a:schemeClr val="dk1"/>
                  </a:solidFill>
                  <a:latin typeface="+mn-lt"/>
                  <a:ea typeface="+mn-ea"/>
                  <a:cs typeface="+mn-cs"/>
                </a:rPr>
                <a:t>课堂实验保留教材地址，并核对所在网络的管理约定。</a:t>
              </a:r>
            </a:p>
          </p:txBody>
        </p:sp>
        <p:sp>
          <p:nvSpPr>
            <p:cNvPr id="6" name="TextBox 6"/>
            <p:cNvSpPr txBox="1"/>
            <p:nvPr/>
          </p:nvSpPr>
          <p:spPr>
            <a:xfrm>
              <a:off x="597408" y="4465320"/>
              <a:ext cx="713232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地址写得正确，不代表网络一定允许跨路由到达。</a:t>
              </a:r>
            </a:p>
          </p:txBody>
        </p:sp>
        <p:sp>
          <p:nvSpPr>
            <p:cNvPr id="7" name="TextBox 7"/>
            <p:cNvSpPr txBox="1"/>
            <p:nvPr/>
          </p:nvSpPr>
          <p:spPr>
            <a:xfrm>
              <a:off x="597408" y="5303520"/>
              <a:ext cx="8842553"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TTL限制跨路由传播；本例设置为1，并在绑定后确认设置值。</a:t>
              </a:r>
            </a:p>
          </p:txBody>
        </p:sp>
      </p:grpSp>
      <p:sp>
        <p:nvSpPr>
          <p:cNvPr id="9" name="TextBox 9"/>
          <p:cNvSpPr txBox="1"/>
          <p:nvPr/>
        </p:nvSpPr>
        <p:spPr>
          <a:xfrm>
            <a:off x="603504" y="6404610"/>
            <a:ext cx="6795211"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RFC 2365与IANA地址用途 · TTL设置顺序见下一组代码 · F040、F039、F038 · 20 / 30</a:t>
            </a:r>
          </a:p>
        </p:txBody>
      </p:sp>
    </p:spTree>
  </p:cSld>
  <p:clrMapOvr>
    <a:masterClrMapping/>
  </p:clrMapOvr>
  <p:transition xmlns:p14="http://schemas.microsoft.com/office/powerpoint/2010/main" p14:dur="400">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982968" cy="819150"/>
            <a:chOff x="590550" y="613410"/>
            <a:chExt cx="6982968" cy="819150"/>
          </a:xfrm>
        </p:grpSpPr>
        <p:sp>
          <p:nvSpPr>
            <p:cNvPr id="2" name="TextBox 2"/>
            <p:cNvSpPr txBox="1"/>
            <p:nvPr/>
          </p:nvSpPr>
          <p:spPr>
            <a:xfrm>
              <a:off x="590550" y="613410"/>
              <a:ext cx="698296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第一步：绑定IPv4接收端口</a:t>
              </a:r>
            </a:p>
          </p:txBody>
        </p:sp>
      </p:grpSp>
      <p:grpSp>
        <p:nvGrpSpPr>
          <p:cNvPr id="6" name="Group 6"/>
          <p:cNvGrpSpPr/>
          <p:nvPr/>
        </p:nvGrpSpPr>
        <p:grpSpPr>
          <a:xfrm>
            <a:off x="609600" y="1828800"/>
            <a:ext cx="10972800" cy="3162300"/>
            <a:chOff x="609600" y="1828800"/>
            <a:chExt cx="10972800" cy="3162300"/>
          </a:xfrm>
        </p:grpSpPr>
        <p:sp>
          <p:nvSpPr>
            <p:cNvPr id="4" name="Rectangle 4"/>
            <p:cNvSpPr/>
            <p:nvPr/>
          </p:nvSpPr>
          <p:spPr>
            <a:xfrm>
              <a:off x="609600" y="1828800"/>
              <a:ext cx="10972800" cy="3162300"/>
            </a:xfrm>
            <a:prstGeom prst="rect">
              <a:avLst/>
            </a:prstGeom>
            <a:solidFill>
              <a:schemeClr val="lt2"/>
            </a:solidFill>
            <a:ln>
              <a:noFill/>
            </a:ln>
          </p:spPr>
        </p:sp>
        <p:sp>
          <p:nvSpPr>
            <p:cNvPr id="5" name="TextBox 5"/>
            <p:cNvSpPr txBox="1"/>
            <p:nvPr/>
          </p:nvSpPr>
          <p:spPr>
            <a:xfrm>
              <a:off x="827532" y="1983105"/>
              <a:ext cx="9115806" cy="28110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if (joined) return;</a:t>
              </a:r>
              <a:br/>
              <a:r>
                <a:rPr lang="zh-CN" sz="2100" dirty="0">
                  <a:solidFill>
                    <a:schemeClr val="dk1"/>
                  </a:solidFill>
                  <a:latin typeface="+mn-lt"/>
                  <a:ea typeface="+mn-ea"/>
                  <a:cs typeface="+mn-cs"/>
                </a:rPr>
                <a:t>if (udp-&gt;state() != QAbstractSocket::UnconnectedState) return;</a:t>
              </a:r>
              <a:br/>
              <a:r>
                <a:rPr lang="zh-CN" sz="2100" dirty="0">
                  <a:solidFill>
                    <a:schemeClr val="dk1"/>
                  </a:solidFill>
                  <a:latin typeface="+mn-lt"/>
                  <a:ea typeface="+mn-ea"/>
                  <a:cs typeface="+mn-cs"/>
                </a:rPr>
                <a:t>const auto mode = QUdpSocket::ShareAddress;</a:t>
              </a:r>
              <a:br/>
              <a:r>
                <a:rPr lang="zh-CN" sz="2100" dirty="0">
                  <a:solidFill>
                    <a:schemeClr val="dk1"/>
                  </a:solidFill>
                  <a:latin typeface="+mn-lt"/>
                  <a:ea typeface="+mn-ea"/>
                  <a:cs typeface="+mn-cs"/>
                </a:rPr>
                <a:t>if (!udp-&gt;bind(QHostAddress::AnyIPv4, groupPort, mode)) {</a:t>
              </a:r>
              <a:br/>
              <a:r>
                <a:rPr lang="zh-CN" sz="2100" dirty="0">
                  <a:solidFill>
                    <a:schemeClr val="dk1"/>
                  </a:solidFill>
                  <a:latin typeface="+mn-lt"/>
                  <a:ea typeface="+mn-ea"/>
                  <a:cs typeface="+mn-cs"/>
                </a:rPr>
                <a:t xml:space="preserve">    showError(udp-&gt;errorString());</a:t>
              </a:r>
              <a:br/>
              <a:r>
                <a:rPr lang="zh-CN" sz="2100" dirty="0">
                  <a:solidFill>
                    <a:schemeClr val="dk1"/>
                  </a:solidFill>
                  <a:latin typeface="+mn-lt"/>
                  <a:ea typeface="+mn-ea"/>
                  <a:cs typeface="+mn-cs"/>
                </a:rPr>
                <a:t xml:space="preserve">    updateUi();</a:t>
              </a:r>
              <a:br/>
              <a:r>
                <a:rPr lang="zh-CN" sz="2100" dirty="0">
                  <a:solidFill>
                    <a:schemeClr val="dk1"/>
                  </a:solidFill>
                  <a:latin typeface="+mn-lt"/>
                  <a:ea typeface="+mn-ea"/>
                  <a:cs typeface="+mn-cs"/>
                </a:rPr>
                <a:t xml:space="preserve">    return;</a:t>
              </a:r>
              <a:br/>
              <a:r>
                <a:rPr lang="zh-CN" sz="2100" dirty="0">
                  <a:solidFill>
                    <a:schemeClr val="dk1"/>
                  </a:solidFill>
                  <a:latin typeface="+mn-lt"/>
                  <a:ea typeface="+mn-ea"/>
                  <a:cs typeface="+mn-cs"/>
                </a:rPr>
                <a:t>}</a:t>
              </a:r>
            </a:p>
          </p:txBody>
        </p:sp>
      </p:grpSp>
      <p:grpSp>
        <p:nvGrpSpPr>
          <p:cNvPr id="8" name="Group 8"/>
          <p:cNvGrpSpPr/>
          <p:nvPr/>
        </p:nvGrpSpPr>
        <p:grpSpPr>
          <a:xfrm>
            <a:off x="597408" y="5265420"/>
            <a:ext cx="9656064" cy="888492"/>
            <a:chOff x="597408" y="5265420"/>
            <a:chExt cx="9656064" cy="888492"/>
          </a:xfrm>
        </p:grpSpPr>
        <p:sp>
          <p:nvSpPr>
            <p:cNvPr id="7" name="TextBox 7"/>
            <p:cNvSpPr txBox="1"/>
            <p:nvPr/>
          </p:nvSpPr>
          <p:spPr>
            <a:xfrm>
              <a:off x="597408" y="5265420"/>
              <a:ext cx="965606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本例先验证组地址和端口；IPv4组播绑定AnyIPv4，不用双栈Any。</a:t>
              </a:r>
              <a:br/>
              <a:r>
                <a:rPr lang="zh-CN" sz="2400" dirty="0">
                  <a:solidFill>
                    <a:schemeClr val="dk1"/>
                  </a:solidFill>
                  <a:latin typeface="+mn-lt"/>
                  <a:ea typeface="+mn-ea"/>
                  <a:cs typeface="+mn-cs"/>
                </a:rPr>
                <a:t>ShareAddress处理共享绑定需求，效果依平台；绑定成功仍未加入组。</a:t>
              </a:r>
            </a:p>
          </p:txBody>
        </p:sp>
      </p:grpSp>
      <p:sp>
        <p:nvSpPr>
          <p:cNvPr id="9" name="TextBox 9"/>
          <p:cNvSpPr txBox="1"/>
          <p:nvPr/>
        </p:nvSpPr>
        <p:spPr>
          <a:xfrm>
            <a:off x="603504" y="6404610"/>
            <a:ext cx="8114233"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教学修订 · 不对已工作的socket重复绑定；共享选项不是所有环境的统一必需条件 · F035、F037 · 21 / 30</a:t>
            </a:r>
          </a:p>
        </p:txBody>
      </p:sp>
    </p:spTree>
  </p:cSld>
  <p:clrMapOvr>
    <a:masterClrMapping/>
  </p:clrMapOvr>
  <p:transition xmlns:p14="http://schemas.microsoft.com/office/powerpoint/2010/main" p14:dur="400">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8374075" cy="819150"/>
            <a:chOff x="590550" y="613410"/>
            <a:chExt cx="8374075" cy="819150"/>
          </a:xfrm>
        </p:grpSpPr>
        <p:sp>
          <p:nvSpPr>
            <p:cNvPr id="2" name="TextBox 2"/>
            <p:cNvSpPr txBox="1"/>
            <p:nvPr/>
          </p:nvSpPr>
          <p:spPr>
            <a:xfrm>
              <a:off x="590550" y="613410"/>
              <a:ext cx="8374075"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第二步：设置TTL并检查加入结果</a:t>
              </a:r>
            </a:p>
          </p:txBody>
        </p:sp>
      </p:grpSp>
      <p:grpSp>
        <p:nvGrpSpPr>
          <p:cNvPr id="6" name="Group 6"/>
          <p:cNvGrpSpPr/>
          <p:nvPr/>
        </p:nvGrpSpPr>
        <p:grpSpPr>
          <a:xfrm>
            <a:off x="609600" y="1828800"/>
            <a:ext cx="10972800" cy="3162300"/>
            <a:chOff x="609600" y="1828800"/>
            <a:chExt cx="10972800" cy="3162300"/>
          </a:xfrm>
        </p:grpSpPr>
        <p:sp>
          <p:nvSpPr>
            <p:cNvPr id="4" name="Rectangle 4"/>
            <p:cNvSpPr/>
            <p:nvPr/>
          </p:nvSpPr>
          <p:spPr>
            <a:xfrm>
              <a:off x="609600" y="1828800"/>
              <a:ext cx="10972800" cy="3162300"/>
            </a:xfrm>
            <a:prstGeom prst="rect">
              <a:avLst/>
            </a:prstGeom>
            <a:solidFill>
              <a:schemeClr val="lt2"/>
            </a:solidFill>
            <a:ln>
              <a:noFill/>
            </a:ln>
          </p:spPr>
        </p:sp>
        <p:sp>
          <p:nvSpPr>
            <p:cNvPr id="5" name="TextBox 5"/>
            <p:cNvSpPr txBox="1"/>
            <p:nvPr/>
          </p:nvSpPr>
          <p:spPr>
            <a:xfrm>
              <a:off x="827532" y="1983105"/>
              <a:ext cx="7355586" cy="28110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udp-&gt;setSocketOption(</a:t>
              </a:r>
              <a:br/>
              <a:r>
                <a:rPr lang="zh-CN" sz="2100" dirty="0">
                  <a:solidFill>
                    <a:schemeClr val="dk1"/>
                  </a:solidFill>
                  <a:latin typeface="+mn-lt"/>
                  <a:ea typeface="+mn-ea"/>
                  <a:cs typeface="+mn-cs"/>
                </a:rPr>
                <a:t xml:space="preserve">    QAbstractSocket::MulticastTtlOption, 1);</a:t>
              </a:r>
              <a:br/>
              <a:r>
                <a:rPr lang="zh-CN" sz="2100" dirty="0">
                  <a:solidFill>
                    <a:schemeClr val="dk1"/>
                  </a:solidFill>
                  <a:latin typeface="+mn-lt"/>
                  <a:ea typeface="+mn-ea"/>
                  <a:cs typeface="+mn-cs"/>
                </a:rPr>
                <a:t>if (!confirmTtl(udp, 1)) { cancelJoin(); return; }</a:t>
              </a:r>
              <a:br/>
              <a:r>
                <a:rPr lang="zh-CN" sz="2100" dirty="0">
                  <a:solidFill>
                    <a:schemeClr val="dk1"/>
                  </a:solidFill>
                  <a:latin typeface="+mn-lt"/>
                  <a:ea typeface="+mn-ea"/>
                  <a:cs typeface="+mn-cs"/>
                </a:rPr>
                <a:t>if (!udp-&gt;joinMulticastGroup(groupAddress)) {</a:t>
              </a:r>
              <a:br/>
              <a:r>
                <a:rPr lang="zh-CN" sz="2100" dirty="0">
                  <a:solidFill>
                    <a:schemeClr val="dk1"/>
                  </a:solidFill>
                  <a:latin typeface="+mn-lt"/>
                  <a:ea typeface="+mn-ea"/>
                  <a:cs typeface="+mn-cs"/>
                </a:rPr>
                <a:t xml:space="preserve">    showError(udp-&gt;errorString());</a:t>
              </a:r>
              <a:br/>
              <a:r>
                <a:rPr lang="zh-CN" sz="2100" dirty="0">
                  <a:solidFill>
                    <a:schemeClr val="dk1"/>
                  </a:solidFill>
                  <a:latin typeface="+mn-lt"/>
                  <a:ea typeface="+mn-ea"/>
                  <a:cs typeface="+mn-cs"/>
                </a:rPr>
                <a:t xml:space="preserve">    udp-&gt;close(); updateUi(); return;</a:t>
              </a:r>
              <a:br/>
              <a:r>
                <a:rPr lang="zh-CN" sz="2100" dirty="0">
                  <a:solidFill>
                    <a:schemeClr val="dk1"/>
                  </a:solidFill>
                  <a:latin typeface="+mn-lt"/>
                  <a:ea typeface="+mn-ea"/>
                  <a:cs typeface="+mn-cs"/>
                </a:rPr>
                <a:t>}</a:t>
              </a:r>
              <a:br/>
              <a:r>
                <a:rPr lang="zh-CN" sz="2100" dirty="0">
                  <a:solidFill>
                    <a:schemeClr val="dk1"/>
                  </a:solidFill>
                  <a:latin typeface="+mn-lt"/>
                  <a:ea typeface="+mn-ea"/>
                  <a:cs typeface="+mn-cs"/>
                </a:rPr>
                <a:t>joined = true; updateUi();</a:t>
              </a:r>
            </a:p>
          </p:txBody>
        </p:sp>
      </p:grpSp>
      <p:grpSp>
        <p:nvGrpSpPr>
          <p:cNvPr id="8" name="Group 8"/>
          <p:cNvGrpSpPr/>
          <p:nvPr/>
        </p:nvGrpSpPr>
        <p:grpSpPr>
          <a:xfrm>
            <a:off x="597408" y="5265420"/>
            <a:ext cx="9183624" cy="888492"/>
            <a:chOff x="597408" y="5265420"/>
            <a:chExt cx="9183624" cy="888492"/>
          </a:xfrm>
        </p:grpSpPr>
        <p:sp>
          <p:nvSpPr>
            <p:cNvPr id="7" name="TextBox 7"/>
            <p:cNvSpPr txBox="1"/>
            <p:nvPr/>
          </p:nvSpPr>
          <p:spPr>
            <a:xfrm>
              <a:off x="597408" y="5265420"/>
              <a:ext cx="918362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接上一页成功绑定分支。confirmTtl读回选项，确认有效且等于1。</a:t>
              </a:r>
              <a:br/>
              <a:r>
                <a:rPr lang="zh-CN" sz="2400" dirty="0">
                  <a:solidFill>
                    <a:schemeClr val="dk1"/>
                  </a:solidFill>
                  <a:latin typeface="+mn-lt"/>
                  <a:ea typeface="+mn-ea"/>
                  <a:cs typeface="+mn-cs"/>
                </a:rPr>
                <a:t>设置无法确认或join失败时，解除新绑定；不能显示“已加入”。</a:t>
              </a:r>
            </a:p>
          </p:txBody>
        </p:sp>
      </p:grpSp>
      <p:sp>
        <p:nvSpPr>
          <p:cNvPr id="9" name="TextBox 9"/>
          <p:cNvSpPr txBox="1"/>
          <p:nvPr/>
        </p:nvSpPr>
        <p:spPr>
          <a:xfrm>
            <a:off x="603504" y="6404610"/>
            <a:ext cx="8614395"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教学修订 · confirmTtl、cancelJoin为窗口自定义函数，具体检查与恢复见备注 · F038、F035、F036 · 22 / 30</a:t>
            </a:r>
          </a:p>
        </p:txBody>
      </p:sp>
    </p:spTree>
  </p:cSld>
  <p:clrMapOvr>
    <a:masterClrMapping/>
  </p:clrMapOvr>
  <p:transition xmlns:p14="http://schemas.microsoft.com/office/powerpoint/2010/main" p14:dur="400">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692140" cy="819150"/>
            <a:chOff x="590550" y="613410"/>
            <a:chExt cx="5692140" cy="819150"/>
          </a:xfrm>
        </p:grpSpPr>
        <p:sp>
          <p:nvSpPr>
            <p:cNvPr id="2" name="TextBox 2"/>
            <p:cNvSpPr txBox="1"/>
            <p:nvPr/>
          </p:nvSpPr>
          <p:spPr>
            <a:xfrm>
              <a:off x="590550" y="61341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多网卡时明确组播接口</a:t>
              </a:r>
            </a:p>
          </p:txBody>
        </p:sp>
      </p:grpSp>
      <p:grpSp>
        <p:nvGrpSpPr>
          <p:cNvPr id="8" name="Group 8"/>
          <p:cNvGrpSpPr/>
          <p:nvPr/>
        </p:nvGrpSpPr>
        <p:grpSpPr>
          <a:xfrm>
            <a:off x="597408" y="1950720"/>
            <a:ext cx="8863584" cy="3822192"/>
            <a:chOff x="597408" y="1950720"/>
            <a:chExt cx="8863584" cy="3822192"/>
          </a:xfrm>
        </p:grpSpPr>
        <p:sp>
          <p:nvSpPr>
            <p:cNvPr id="4" name="TextBox 4"/>
            <p:cNvSpPr txBox="1"/>
            <p:nvPr/>
          </p:nvSpPr>
          <p:spPr>
            <a:xfrm>
              <a:off x="597408" y="1950720"/>
              <a:ext cx="745540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所选接口应有效、已启用，并带有支持组播的标志。</a:t>
              </a:r>
            </a:p>
          </p:txBody>
        </p:sp>
        <p:sp>
          <p:nvSpPr>
            <p:cNvPr id="5" name="TextBox 5"/>
            <p:cNvSpPr txBox="1"/>
            <p:nvPr/>
          </p:nvSpPr>
          <p:spPr>
            <a:xfrm>
              <a:off x="597408" y="2788920"/>
              <a:ext cx="874166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绑定后，setMulticastInterface(iface)选择组播发送接口。</a:t>
              </a:r>
              <a:br/>
              <a:r>
                <a:rPr lang="zh-CN" sz="2400" dirty="0">
                  <a:solidFill>
                    <a:schemeClr val="dk1"/>
                  </a:solidFill>
                  <a:latin typeface="+mn-lt"/>
                  <a:ea typeface="+mn-ea"/>
                  <a:cs typeface="+mn-cs"/>
                </a:rPr>
                <a:t>joinMulticastGroup(group, iface)为指定接收接口加入组。</a:t>
              </a:r>
            </a:p>
          </p:txBody>
        </p:sp>
        <p:sp>
          <p:nvSpPr>
            <p:cNvPr id="6" name="TextBox 6"/>
            <p:cNvSpPr txBox="1"/>
            <p:nvPr/>
          </p:nvSpPr>
          <p:spPr>
            <a:xfrm>
              <a:off x="597408" y="4046220"/>
              <a:ext cx="88635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这两个操作用途不同：选择发送接口，不等于接收端已经加入组。</a:t>
              </a:r>
              <a:br/>
              <a:r>
                <a:rPr lang="zh-CN" sz="2400" dirty="0">
                  <a:solidFill>
                    <a:schemeClr val="dk1"/>
                  </a:solidFill>
                  <a:latin typeface="+mn-lt"/>
                  <a:ea typeface="+mn-ea"/>
                  <a:cs typeface="+mn-cs"/>
                </a:rPr>
                <a:t>加入成功后，保存group与iface，作为本次成员关系的记录。</a:t>
              </a:r>
            </a:p>
          </p:txBody>
        </p:sp>
        <p:sp>
          <p:nvSpPr>
            <p:cNvPr id="7" name="TextBox 7"/>
            <p:cNvSpPr txBox="1"/>
            <p:nvPr/>
          </p:nvSpPr>
          <p:spPr>
            <a:xfrm>
              <a:off x="597408" y="5303520"/>
              <a:ext cx="842467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退出使用这个记录，不在退出时重新取接口列表的第一项。</a:t>
              </a:r>
            </a:p>
          </p:txBody>
        </p:sp>
      </p:grpSp>
      <p:sp>
        <p:nvSpPr>
          <p:cNvPr id="9" name="TextBox 9"/>
          <p:cNvSpPr txBox="1"/>
          <p:nvPr/>
        </p:nvSpPr>
        <p:spPr>
          <a:xfrm>
            <a:off x="603504" y="6404610"/>
            <a:ext cx="758113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默认接口与显式接口两种重载要配对使用 · 接口标志仍不保证网络一定可达 · F007、F036 · 23 / 30</a:t>
            </a:r>
          </a:p>
        </p:txBody>
      </p:sp>
    </p:spTree>
  </p:cSld>
  <p:clrMapOvr>
    <a:masterClrMapping/>
  </p:clrMapOvr>
  <p:transition xmlns:p14="http://schemas.microsoft.com/office/powerpoint/2010/main" p14:dur="400">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第三步：成功后向组发送</a:t>
              </a:r>
            </a:p>
          </p:txBody>
        </p:sp>
      </p:grpSp>
      <p:grpSp>
        <p:nvGrpSpPr>
          <p:cNvPr id="6" name="Group 6"/>
          <p:cNvGrpSpPr/>
          <p:nvPr/>
        </p:nvGrpSpPr>
        <p:grpSpPr>
          <a:xfrm>
            <a:off x="609600" y="1828800"/>
            <a:ext cx="10972800" cy="3390900"/>
            <a:chOff x="609600" y="1828800"/>
            <a:chExt cx="10972800" cy="3390900"/>
          </a:xfrm>
        </p:grpSpPr>
        <p:sp>
          <p:nvSpPr>
            <p:cNvPr id="4" name="Rectangle 4"/>
            <p:cNvSpPr/>
            <p:nvPr/>
          </p:nvSpPr>
          <p:spPr>
            <a:xfrm>
              <a:off x="609600" y="1828800"/>
              <a:ext cx="10972800" cy="3390900"/>
            </a:xfrm>
            <a:prstGeom prst="rect">
              <a:avLst/>
            </a:prstGeom>
            <a:solidFill>
              <a:schemeClr val="lt2"/>
            </a:solidFill>
            <a:ln>
              <a:noFill/>
            </a:ln>
          </p:spPr>
        </p:sp>
        <p:sp>
          <p:nvSpPr>
            <p:cNvPr id="5" name="TextBox 5"/>
            <p:cNvSpPr txBox="1"/>
            <p:nvPr/>
          </p:nvSpPr>
          <p:spPr>
            <a:xfrm>
              <a:off x="827532" y="1983105"/>
              <a:ext cx="8235696" cy="31539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if (!joined ||</a:t>
              </a:r>
              <a:br/>
              <a:r>
                <a:rPr lang="zh-CN" sz="2100" dirty="0">
                  <a:solidFill>
                    <a:schemeClr val="dk1"/>
                  </a:solidFill>
                  <a:latin typeface="+mn-lt"/>
                  <a:ea typeface="+mn-ea"/>
                  <a:cs typeface="+mn-cs"/>
                </a:rPr>
                <a:t xml:space="preserve">    udp-&gt;state() != QAbstractSocket::BoundState) return;</a:t>
              </a:r>
              <a:br/>
              <a:r>
                <a:rPr lang="zh-CN" sz="2100" dirty="0">
                  <a:solidFill>
                    <a:schemeClr val="dk1"/>
                  </a:solidFill>
                  <a:latin typeface="+mn-lt"/>
                  <a:ea typeface="+mn-ea"/>
                  <a:cs typeface="+mn-cs"/>
                </a:rPr>
                <a:t>const QByteArray payload = text.toUtf8();</a:t>
              </a:r>
              <a:br/>
              <a:r>
                <a:rPr lang="zh-CN" sz="2100" dirty="0">
                  <a:solidFill>
                    <a:schemeClr val="dk1"/>
                  </a:solidFill>
                  <a:latin typeface="+mn-lt"/>
                  <a:ea typeface="+mn-ea"/>
                  <a:cs typeface="+mn-cs"/>
                </a:rPr>
                <a:t>const qint64 n = udp-&gt;writeDatagram(</a:t>
              </a:r>
              <a:br/>
              <a:r>
                <a:rPr lang="zh-CN" sz="2100" dirty="0">
                  <a:solidFill>
                    <a:schemeClr val="dk1"/>
                  </a:solidFill>
                  <a:latin typeface="+mn-lt"/>
                  <a:ea typeface="+mn-ea"/>
                  <a:cs typeface="+mn-cs"/>
                </a:rPr>
                <a:t xml:space="preserve">    payload, groupAddress, groupPort);</a:t>
              </a:r>
              <a:br/>
              <a:r>
                <a:rPr lang="zh-CN" sz="2100" dirty="0">
                  <a:solidFill>
                    <a:schemeClr val="dk1"/>
                  </a:solidFill>
                  <a:latin typeface="+mn-lt"/>
                  <a:ea typeface="+mn-ea"/>
                  <a:cs typeface="+mn-cs"/>
                </a:rPr>
                <a:t>if (n != payload.size()) {</a:t>
              </a:r>
              <a:br/>
              <a:r>
                <a:rPr lang="zh-CN" sz="2100" dirty="0">
                  <a:solidFill>
                    <a:schemeClr val="dk1"/>
                  </a:solidFill>
                  <a:latin typeface="+mn-lt"/>
                  <a:ea typeface="+mn-ea"/>
                  <a:cs typeface="+mn-cs"/>
                </a:rPr>
                <a:t xml:space="preserve">    showError(udp-&gt;errorString()); return;</a:t>
              </a:r>
              <a:br/>
              <a:r>
                <a:rPr lang="zh-CN" sz="2100" dirty="0">
                  <a:solidFill>
                    <a:schemeClr val="dk1"/>
                  </a:solidFill>
                  <a:latin typeface="+mn-lt"/>
                  <a:ea typeface="+mn-ea"/>
                  <a:cs typeface="+mn-cs"/>
                </a:rPr>
                <a:t>}</a:t>
              </a:r>
              <a:br/>
              <a:r>
                <a:rPr lang="zh-CN" sz="2100" dirty="0">
                  <a:solidFill>
                    <a:schemeClr val="dk1"/>
                  </a:solidFill>
                  <a:latin typeface="+mn-lt"/>
                  <a:ea typeface="+mn-ea"/>
                  <a:cs typeface="+mn-cs"/>
                </a:rPr>
                <a:t>showSubmitted(text);</a:t>
              </a:r>
            </a:p>
          </p:txBody>
        </p:sp>
      </p:grpSp>
      <p:grpSp>
        <p:nvGrpSpPr>
          <p:cNvPr id="8" name="Group 8"/>
          <p:cNvGrpSpPr/>
          <p:nvPr/>
        </p:nvGrpSpPr>
        <p:grpSpPr>
          <a:xfrm>
            <a:off x="597408" y="5265420"/>
            <a:ext cx="9473184" cy="888492"/>
            <a:chOff x="597408" y="5265420"/>
            <a:chExt cx="9473184" cy="888492"/>
          </a:xfrm>
        </p:grpSpPr>
        <p:sp>
          <p:nvSpPr>
            <p:cNvPr id="7" name="TextBox 7"/>
            <p:cNvSpPr txBox="1"/>
            <p:nvPr/>
          </p:nvSpPr>
          <p:spPr>
            <a:xfrm>
              <a:off x="597408" y="5265420"/>
              <a:ext cx="94731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本例加入成功后才开放发送，groupAddress和groupPort保持锁定。</a:t>
              </a:r>
              <a:br/>
              <a:r>
                <a:rPr lang="zh-CN" sz="2400" dirty="0">
                  <a:solidFill>
                    <a:schemeClr val="dk1"/>
                  </a:solidFill>
                  <a:latin typeface="+mn-lt"/>
                  <a:ea typeface="+mn-ea"/>
                  <a:cs typeface="+mn-cs"/>
                </a:rPr>
                <a:t>单次发送失败保留输入及成员状态；发送成功仍不保证所有成员收到。</a:t>
              </a:r>
            </a:p>
          </p:txBody>
        </p:sp>
      </p:grpSp>
      <p:sp>
        <p:nvSpPr>
          <p:cNvPr id="9" name="TextBox 9"/>
          <p:cNvSpPr txBox="1"/>
          <p:nvPr/>
        </p:nvSpPr>
        <p:spPr>
          <a:xfrm>
            <a:off x="603504" y="6404610"/>
            <a:ext cx="709650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本例界面约定 · 发送者自身加入组不是所有组播发送应用的通用前提 · F032、F035 · 24 / 30</a:t>
            </a:r>
          </a:p>
        </p:txBody>
      </p:sp>
    </p:spTree>
  </p:cSld>
  <p:clrMapOvr>
    <a:masterClrMapping/>
  </p:clrMapOvr>
  <p:transition xmlns:p14="http://schemas.microsoft.com/office/powerpoint/2010/main" p14:dur="400">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退出时用成功加入的记录</a:t>
              </a:r>
            </a:p>
          </p:txBody>
        </p:sp>
      </p:grpSp>
      <p:grpSp>
        <p:nvGrpSpPr>
          <p:cNvPr id="8" name="Group 8"/>
          <p:cNvGrpSpPr/>
          <p:nvPr/>
        </p:nvGrpSpPr>
        <p:grpSpPr>
          <a:xfrm>
            <a:off x="597408" y="1950720"/>
            <a:ext cx="9167774" cy="3822192"/>
            <a:chOff x="597408" y="1950720"/>
            <a:chExt cx="9167774" cy="3822192"/>
          </a:xfrm>
        </p:grpSpPr>
        <p:sp>
          <p:nvSpPr>
            <p:cNvPr id="4" name="TextBox 4"/>
            <p:cNvSpPr txBox="1"/>
            <p:nvPr/>
          </p:nvSpPr>
          <p:spPr>
            <a:xfrm>
              <a:off x="597408" y="1950720"/>
              <a:ext cx="78729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本端仍绑定且有成功加入记录时，才执行对应leave操作。</a:t>
              </a:r>
              <a:br/>
              <a:r>
                <a:rPr lang="zh-CN" sz="2400" dirty="0">
                  <a:solidFill>
                    <a:schemeClr val="dk1"/>
                  </a:solidFill>
                  <a:latin typeface="+mn-lt"/>
                  <a:ea typeface="+mn-ea"/>
                  <a:cs typeface="+mn-cs"/>
                </a:rPr>
                <a:t>退出参数取自该记录，不能读取已经修改过的输入框。</a:t>
              </a:r>
            </a:p>
          </p:txBody>
        </p:sp>
        <p:sp>
          <p:nvSpPr>
            <p:cNvPr id="5" name="TextBox 5"/>
            <p:cNvSpPr txBox="1"/>
            <p:nvPr/>
          </p:nvSpPr>
          <p:spPr>
            <a:xfrm>
              <a:off x="597408" y="3208020"/>
              <a:ext cx="77967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默认接口加入：按同一个组地址leave。</a:t>
              </a:r>
              <a:br/>
              <a:r>
                <a:rPr lang="zh-CN" sz="2400" dirty="0">
                  <a:solidFill>
                    <a:schemeClr val="dk1"/>
                  </a:solidFill>
                  <a:latin typeface="+mn-lt"/>
                  <a:ea typeface="+mn-ea"/>
                  <a:cs typeface="+mn-cs"/>
                </a:rPr>
                <a:t>显式接口加入：leave也传同一个组地址与同一个iface。</a:t>
              </a:r>
            </a:p>
          </p:txBody>
        </p:sp>
        <p:sp>
          <p:nvSpPr>
            <p:cNvPr id="6" name="TextBox 6"/>
            <p:cNvSpPr txBox="1"/>
            <p:nvPr/>
          </p:nvSpPr>
          <p:spPr>
            <a:xfrm>
              <a:off x="597408" y="4465320"/>
              <a:ext cx="890930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检查leave返回值并记录失败原因，随后close解除本地绑定。</a:t>
              </a:r>
            </a:p>
          </p:txBody>
        </p:sp>
        <p:sp>
          <p:nvSpPr>
            <p:cNvPr id="7" name="TextBox 7"/>
            <p:cNvSpPr txBox="1"/>
            <p:nvPr/>
          </p:nvSpPr>
          <p:spPr>
            <a:xfrm>
              <a:off x="597408" y="5303520"/>
              <a:ext cx="916777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清空joined及成功记录，禁用发送，再允许修改组地址和端口。</a:t>
              </a:r>
            </a:p>
          </p:txBody>
        </p:sp>
      </p:grpSp>
      <p:sp>
        <p:nvSpPr>
          <p:cNvPr id="9" name="TextBox 9"/>
          <p:cNvSpPr txBox="1"/>
          <p:nvPr/>
        </p:nvSpPr>
        <p:spPr>
          <a:xfrm>
            <a:off x="603504" y="6404610"/>
            <a:ext cx="674918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先leave再close；本端已关闭不代表所有网络设备都确认了退出 · F036、F035 · 25 / 30</a:t>
            </a:r>
          </a:p>
        </p:txBody>
      </p:sp>
    </p:spTree>
  </p:cSld>
  <p:clrMapOvr>
    <a:masterClrMapping/>
  </p:clrMapOvr>
  <p:transition xmlns:p14="http://schemas.microsoft.com/office/powerpoint/2010/main" p14:dur="400">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692140" cy="819150"/>
            <a:chOff x="590550" y="613410"/>
            <a:chExt cx="5692140" cy="819150"/>
          </a:xfrm>
        </p:grpSpPr>
        <p:sp>
          <p:nvSpPr>
            <p:cNvPr id="2" name="TextBox 2"/>
            <p:cNvSpPr txBox="1"/>
            <p:nvPr/>
          </p:nvSpPr>
          <p:spPr>
            <a:xfrm>
              <a:off x="590550" y="61341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组播按钮跟随完整结果</a:t>
              </a:r>
            </a:p>
          </p:txBody>
        </p:sp>
      </p:grpSp>
      <p:grpSp>
        <p:nvGrpSpPr>
          <p:cNvPr id="9" name="Group 9"/>
          <p:cNvGrpSpPr/>
          <p:nvPr/>
        </p:nvGrpSpPr>
        <p:grpSpPr>
          <a:xfrm>
            <a:off x="597408" y="1950720"/>
            <a:ext cx="9167774" cy="3784092"/>
            <a:chOff x="597408" y="1950720"/>
            <a:chExt cx="9167774" cy="3784092"/>
          </a:xfrm>
        </p:grpSpPr>
        <p:sp>
          <p:nvSpPr>
            <p:cNvPr id="4" name="TextBox 4"/>
            <p:cNvSpPr txBox="1"/>
            <p:nvPr/>
          </p:nvSpPr>
          <p:spPr>
            <a:xfrm>
              <a:off x="597408" y="1950720"/>
              <a:ext cx="916777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加入入口：确认尚未加入，且socket尚未绑定，拦住重复操作。</a:t>
              </a:r>
            </a:p>
          </p:txBody>
        </p:sp>
        <p:sp>
          <p:nvSpPr>
            <p:cNvPr id="5" name="TextBox 5"/>
            <p:cNvSpPr txBox="1"/>
            <p:nvPr/>
          </p:nvSpPr>
          <p:spPr>
            <a:xfrm>
              <a:off x="597408" y="2674620"/>
              <a:ext cx="583996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绑定失败：显示错误，保持未工作状态。</a:t>
              </a:r>
            </a:p>
          </p:txBody>
        </p:sp>
        <p:sp>
          <p:nvSpPr>
            <p:cNvPr id="6" name="TextBox 6"/>
            <p:cNvSpPr txBox="1"/>
            <p:nvPr/>
          </p:nvSpPr>
          <p:spPr>
            <a:xfrm>
              <a:off x="597408" y="3398520"/>
              <a:ext cx="872947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TTL无法确认或join失败：解除新绑定，发送按钮保持禁用。</a:t>
              </a:r>
            </a:p>
          </p:txBody>
        </p:sp>
        <p:sp>
          <p:nvSpPr>
            <p:cNvPr id="7" name="TextBox 7"/>
            <p:cNvSpPr txBox="1"/>
            <p:nvPr/>
          </p:nvSpPr>
          <p:spPr>
            <a:xfrm>
              <a:off x="597408" y="4122420"/>
              <a:ext cx="810158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加入成功：保存参数，锁定输入，启用本例的组播发送。</a:t>
              </a:r>
            </a:p>
          </p:txBody>
        </p:sp>
        <p:sp>
          <p:nvSpPr>
            <p:cNvPr id="8" name="TextBox 8"/>
            <p:cNvSpPr txBox="1"/>
            <p:nvPr/>
          </p:nvSpPr>
          <p:spPr>
            <a:xfrm>
              <a:off x="597408" y="4846320"/>
              <a:ext cx="906170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退出完成：禁用发送，清空成员记录，恢复可修改参数。</a:t>
              </a:r>
              <a:br/>
              <a:r>
                <a:rPr lang="zh-CN" sz="2400" dirty="0">
                  <a:solidFill>
                    <a:schemeClr val="dk1"/>
                  </a:solidFill>
                  <a:latin typeface="+mn-lt"/>
                  <a:ea typeface="+mn-ea"/>
                  <a:cs typeface="+mn-cs"/>
                </a:rPr>
                <a:t>stateChanged显示实际socket状态；Bound不能单独证明已加入。</a:t>
              </a:r>
            </a:p>
          </p:txBody>
        </p:sp>
      </p:grpSp>
      <p:sp>
        <p:nvSpPr>
          <p:cNvPr id="10" name="TextBox 10"/>
          <p:cNvSpPr txBox="1"/>
          <p:nvPr/>
        </p:nvSpPr>
        <p:spPr>
          <a:xfrm>
            <a:off x="603504" y="6404610"/>
            <a:ext cx="8336280"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状态信号负责同步显示；主动失败恢复与退出入口负责清理，避免重复触发清理 · F035、F036、F038 · 26 / 30</a:t>
            </a:r>
          </a:p>
        </p:txBody>
      </p:sp>
    </p:spTree>
  </p:cSld>
  <p:clrMapOvr>
    <a:masterClrMapping/>
  </p:clrMapOvr>
  <p:transition xmlns:p14="http://schemas.microsoft.com/office/powerpoint/2010/main" p14:dur="400">
    <p:fade/>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7133920" cy="819150"/>
            <a:chOff x="590550" y="613410"/>
            <a:chExt cx="7133920" cy="819150"/>
          </a:xfrm>
        </p:grpSpPr>
        <p:sp>
          <p:nvSpPr>
            <p:cNvPr id="2" name="TextBox 2"/>
            <p:cNvSpPr txBox="1"/>
            <p:nvPr/>
          </p:nvSpPr>
          <p:spPr>
            <a:xfrm>
              <a:off x="590550" y="613410"/>
              <a:ext cx="713392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练习1：队列中还有两份报文</a:t>
              </a:r>
            </a:p>
          </p:txBody>
        </p:sp>
      </p:grpSp>
      <p:grpSp>
        <p:nvGrpSpPr>
          <p:cNvPr id="5" name="Group 5"/>
          <p:cNvGrpSpPr/>
          <p:nvPr/>
        </p:nvGrpSpPr>
        <p:grpSpPr>
          <a:xfrm>
            <a:off x="597408" y="1950720"/>
            <a:ext cx="7065264" cy="1307592"/>
            <a:chOff x="597408" y="1950720"/>
            <a:chExt cx="7065264" cy="1307592"/>
          </a:xfrm>
        </p:grpSpPr>
        <p:sp>
          <p:nvSpPr>
            <p:cNvPr id="4" name="TextBox 4"/>
            <p:cNvSpPr txBox="1"/>
            <p:nvPr/>
          </p:nvSpPr>
          <p:spPr>
            <a:xfrm>
              <a:off x="597408" y="1950720"/>
              <a:ext cx="706526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readyRead到达时，队列有A、B、C三份数据报。</a:t>
              </a:r>
              <a:br/>
              <a:r>
                <a:rPr lang="zh-CN" sz="2400" dirty="0">
                  <a:solidFill>
                    <a:schemeClr val="dk1"/>
                  </a:solidFill>
                  <a:latin typeface="+mn-lt"/>
                  <a:ea typeface="+mn-ea"/>
                  <a:cs typeface="+mn-cs"/>
                </a:rPr>
                <a:t>槽函数只读取A，随后返回。</a:t>
              </a:r>
              <a:br/>
              <a:r>
                <a:rPr lang="zh-CN" sz="2400" dirty="0">
                  <a:solidFill>
                    <a:schemeClr val="dk1"/>
                  </a:solidFill>
                  <a:latin typeface="+mn-lt"/>
                  <a:ea typeface="+mn-ea"/>
                  <a:cs typeface="+mn-cs"/>
                </a:rPr>
                <a:t>接收程序还缺少什么？能否等下一次通知再读B、C？</a:t>
              </a:r>
            </a:p>
          </p:txBody>
        </p:sp>
      </p:grpSp>
      <p:grpSp>
        <p:nvGrpSpPr>
          <p:cNvPr id="9" name="Group 9"/>
          <p:cNvGrpSpPr/>
          <p:nvPr/>
        </p:nvGrpSpPr>
        <p:grpSpPr>
          <a:xfrm>
            <a:off x="609600" y="3924300"/>
            <a:ext cx="10972800" cy="2171700"/>
            <a:chOff x="609600" y="3924300"/>
            <a:chExt cx="10972800" cy="2171700"/>
          </a:xfrm>
        </p:grpSpPr>
        <p:sp>
          <p:nvSpPr>
            <p:cNvPr id="6" name="Rectangle 6"/>
            <p:cNvSpPr/>
            <p:nvPr/>
          </p:nvSpPr>
          <p:spPr>
            <a:xfrm>
              <a:off x="609600" y="3924300"/>
              <a:ext cx="10972800" cy="2171700"/>
            </a:xfrm>
            <a:prstGeom prst="rect">
              <a:avLst/>
            </a:prstGeom>
            <a:solidFill>
              <a:schemeClr val="lt2"/>
            </a:solidFill>
            <a:ln>
              <a:noFill/>
            </a:ln>
          </p:spPr>
        </p:sp>
        <p:sp>
          <p:nvSpPr>
            <p:cNvPr id="7" name="TextBox 7"/>
            <p:cNvSpPr txBox="1"/>
            <p:nvPr/>
          </p:nvSpPr>
          <p:spPr>
            <a:xfrm>
              <a:off x="826008" y="4084320"/>
              <a:ext cx="781202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accent3"/>
                  </a:solidFill>
                  <a:latin typeface="+mn-lt"/>
                  <a:ea typeface="+mn-ea"/>
                  <a:cs typeface="+mn-cs"/>
                </a:rPr>
                <a:t>用hasPendingDatagrams循环检查，继续逐份读取B和C。</a:t>
              </a:r>
              <a:br/>
              <a:r>
                <a:rPr lang="zh-CN" sz="2400" dirty="0">
                  <a:solidFill>
                    <a:schemeClr val="accent3"/>
                  </a:solidFill>
                  <a:latin typeface="+mn-lt"/>
                  <a:ea typeface="+mn-ea"/>
                  <a:cs typeface="+mn-cs"/>
                </a:rPr>
                <a:t>不能假定留下的旧报文一定带来下一次readyRead。</a:t>
              </a:r>
            </a:p>
          </p:txBody>
        </p:sp>
        <p:sp>
          <p:nvSpPr>
            <p:cNvPr id="8" name="TextBox 8"/>
            <p:cNvSpPr txBox="1"/>
            <p:nvPr/>
          </p:nvSpPr>
          <p:spPr>
            <a:xfrm>
              <a:off x="826008" y="5341620"/>
              <a:ext cx="810158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某次读取失败时停止循环，并执行本例约定的失败恢复。</a:t>
              </a:r>
            </a:p>
          </p:txBody>
        </p:sp>
      </p:grpSp>
      <p:sp>
        <p:nvSpPr>
          <p:cNvPr id="10" name="TextBox 10"/>
          <p:cNvSpPr txBox="1"/>
          <p:nvPr/>
        </p:nvSpPr>
        <p:spPr>
          <a:xfrm>
            <a:off x="603504" y="6404610"/>
            <a:ext cx="413628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课堂队列情境 · 单击显示完整答案 · F029 · 27 / 30</a:t>
            </a:r>
          </a:p>
        </p:txBody>
      </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xmlns:p="http://schemas.openxmlformats.org/presentationml/2006/mai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7133920" cy="819150"/>
            <a:chOff x="590550" y="613410"/>
            <a:chExt cx="7133920" cy="819150"/>
          </a:xfrm>
        </p:grpSpPr>
        <p:sp>
          <p:nvSpPr>
            <p:cNvPr id="2" name="TextBox 2"/>
            <p:cNvSpPr txBox="1"/>
            <p:nvPr/>
          </p:nvSpPr>
          <p:spPr>
            <a:xfrm>
              <a:off x="590550" y="613410"/>
              <a:ext cx="713392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练习2：短缓冲能否补读尾部</a:t>
              </a:r>
            </a:p>
          </p:txBody>
        </p:sp>
      </p:grpSp>
      <p:grpSp>
        <p:nvGrpSpPr>
          <p:cNvPr id="5" name="Group 5"/>
          <p:cNvGrpSpPr/>
          <p:nvPr/>
        </p:nvGrpSpPr>
        <p:grpSpPr>
          <a:xfrm>
            <a:off x="597408" y="1950720"/>
            <a:ext cx="6227064" cy="1307592"/>
            <a:chOff x="597408" y="1950720"/>
            <a:chExt cx="6227064" cy="1307592"/>
          </a:xfrm>
        </p:grpSpPr>
        <p:sp>
          <p:nvSpPr>
            <p:cNvPr id="4" name="TextBox 4"/>
            <p:cNvSpPr txBox="1"/>
            <p:nvPr/>
          </p:nvSpPr>
          <p:spPr>
            <a:xfrm>
              <a:off x="597408" y="1950720"/>
              <a:ext cx="622706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当前数据报是ABCDE，读取缓冲的容量为3。</a:t>
              </a:r>
              <a:br/>
              <a:r>
                <a:rPr lang="zh-CN" sz="2400" dirty="0">
                  <a:solidFill>
                    <a:schemeClr val="dk1"/>
                  </a:solidFill>
                  <a:latin typeface="+mn-lt"/>
                  <a:ea typeface="+mn-ea"/>
                  <a:cs typeface="+mn-cs"/>
                </a:rPr>
                <a:t>本次得到ABC，队列中的下一份数据报是XYZ。</a:t>
              </a:r>
              <a:br/>
              <a:r>
                <a:rPr lang="zh-CN" sz="2400" dirty="0">
                  <a:solidFill>
                    <a:schemeClr val="dk1"/>
                  </a:solidFill>
                  <a:latin typeface="+mn-lt"/>
                  <a:ea typeface="+mn-ea"/>
                  <a:cs typeface="+mn-cs"/>
                </a:rPr>
                <a:t>下次调用readDatagram会得到DE，还是XYZ？</a:t>
              </a:r>
            </a:p>
          </p:txBody>
        </p:sp>
      </p:grpSp>
      <p:grpSp>
        <p:nvGrpSpPr>
          <p:cNvPr id="9" name="Group 9"/>
          <p:cNvGrpSpPr/>
          <p:nvPr/>
        </p:nvGrpSpPr>
        <p:grpSpPr>
          <a:xfrm>
            <a:off x="609600" y="3924300"/>
            <a:ext cx="10972800" cy="2171700"/>
            <a:chOff x="609600" y="3924300"/>
            <a:chExt cx="10972800" cy="2171700"/>
          </a:xfrm>
        </p:grpSpPr>
        <p:sp>
          <p:nvSpPr>
            <p:cNvPr id="6" name="Rectangle 6"/>
            <p:cNvSpPr/>
            <p:nvPr/>
          </p:nvSpPr>
          <p:spPr>
            <a:xfrm>
              <a:off x="609600" y="3924300"/>
              <a:ext cx="10972800" cy="2171700"/>
            </a:xfrm>
            <a:prstGeom prst="rect">
              <a:avLst/>
            </a:prstGeom>
            <a:solidFill>
              <a:schemeClr val="lt2"/>
            </a:solidFill>
            <a:ln>
              <a:noFill/>
            </a:ln>
          </p:spPr>
        </p:sp>
        <p:sp>
          <p:nvSpPr>
            <p:cNvPr id="7" name="TextBox 7"/>
            <p:cNvSpPr txBox="1"/>
            <p:nvPr/>
          </p:nvSpPr>
          <p:spPr>
            <a:xfrm>
              <a:off x="826008" y="4084320"/>
              <a:ext cx="66537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accent3"/>
                  </a:solidFill>
                  <a:latin typeface="+mn-lt"/>
                  <a:ea typeface="+mn-ea"/>
                  <a:cs typeface="+mn-cs"/>
                </a:rPr>
                <a:t>下次读取XYZ。当前数据报的尾部DE已经被丢弃。</a:t>
              </a:r>
              <a:br/>
              <a:r>
                <a:rPr lang="zh-CN" sz="2400" dirty="0">
                  <a:solidFill>
                    <a:schemeClr val="accent3"/>
                  </a:solidFill>
                  <a:latin typeface="+mn-lt"/>
                  <a:ea typeface="+mn-ea"/>
                  <a:cs typeface="+mn-cs"/>
                </a:rPr>
                <a:t>UDP不会把这个尾部保留成下一次可补读的内容。</a:t>
              </a:r>
            </a:p>
          </p:txBody>
        </p:sp>
        <p:sp>
          <p:nvSpPr>
            <p:cNvPr id="8" name="TextBox 8"/>
            <p:cNvSpPr txBox="1"/>
            <p:nvPr/>
          </p:nvSpPr>
          <p:spPr>
            <a:xfrm>
              <a:off x="826008" y="5341620"/>
              <a:ext cx="907084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应准备足够容量；超过应用上限时，明确消费并丢弃整份报文。</a:t>
              </a:r>
            </a:p>
          </p:txBody>
        </p:sp>
      </p:grpSp>
      <p:sp>
        <p:nvSpPr>
          <p:cNvPr id="10" name="TextBox 10"/>
          <p:cNvSpPr txBox="1"/>
          <p:nvPr/>
        </p:nvSpPr>
        <p:spPr>
          <a:xfrm>
            <a:off x="603504" y="6404610"/>
            <a:ext cx="4282592"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ASCII课堂例值 · 单击显示完整答案 · F030 · 28 / 30</a:t>
            </a:r>
          </a:p>
        </p:txBody>
      </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xmlns:p="http://schemas.openxmlformats.org/presentationml/2006/mai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8264728" cy="819150"/>
            <a:chOff x="590550" y="613410"/>
            <a:chExt cx="8264728" cy="819150"/>
          </a:xfrm>
        </p:grpSpPr>
        <p:sp>
          <p:nvSpPr>
            <p:cNvPr id="2" name="TextBox 2"/>
            <p:cNvSpPr txBox="1"/>
            <p:nvPr/>
          </p:nvSpPr>
          <p:spPr>
            <a:xfrm>
              <a:off x="590550" y="613410"/>
              <a:ext cx="826472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练习3：为什么不能立刻写已加入</a:t>
              </a:r>
            </a:p>
          </p:txBody>
        </p:sp>
      </p:grpSp>
      <p:grpSp>
        <p:nvGrpSpPr>
          <p:cNvPr id="5" name="Group 5"/>
          <p:cNvGrpSpPr/>
          <p:nvPr/>
        </p:nvGrpSpPr>
        <p:grpSpPr>
          <a:xfrm>
            <a:off x="597408" y="1950720"/>
            <a:ext cx="8253984" cy="1307592"/>
            <a:chOff x="597408" y="1950720"/>
            <a:chExt cx="8253984" cy="1307592"/>
          </a:xfrm>
        </p:grpSpPr>
        <p:sp>
          <p:nvSpPr>
            <p:cNvPr id="4" name="TextBox 4"/>
            <p:cNvSpPr txBox="1"/>
            <p:nvPr/>
          </p:nvSpPr>
          <p:spPr>
            <a:xfrm>
              <a:off x="597408" y="1950720"/>
              <a:ext cx="82539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程序在构造时设置TTL，后来bind成功。</a:t>
              </a:r>
              <a:br/>
              <a:r>
                <a:rPr lang="zh-CN" sz="2400" dirty="0">
                  <a:solidFill>
                    <a:schemeClr val="dk1"/>
                  </a:solidFill>
                  <a:latin typeface="+mn-lt"/>
                  <a:ea typeface="+mn-ea"/>
                  <a:cs typeface="+mn-cs"/>
                </a:rPr>
                <a:t>它忽略joinMulticastGroup的返回值，立刻显示“已加入”。</a:t>
              </a:r>
              <a:br/>
              <a:r>
                <a:rPr lang="zh-CN" sz="2400" dirty="0">
                  <a:solidFill>
                    <a:schemeClr val="dk1"/>
                  </a:solidFill>
                  <a:latin typeface="+mn-lt"/>
                  <a:ea typeface="+mn-ea"/>
                  <a:cs typeface="+mn-cs"/>
                </a:rPr>
                <a:t>这个判断缺少了哪些操作或结果检查？</a:t>
              </a:r>
            </a:p>
          </p:txBody>
        </p:sp>
      </p:grpSp>
      <p:grpSp>
        <p:nvGrpSpPr>
          <p:cNvPr id="9" name="Group 9"/>
          <p:cNvGrpSpPr/>
          <p:nvPr/>
        </p:nvGrpSpPr>
        <p:grpSpPr>
          <a:xfrm>
            <a:off x="609600" y="3924300"/>
            <a:ext cx="10972800" cy="2171700"/>
            <a:chOff x="609600" y="3924300"/>
            <a:chExt cx="10972800" cy="2171700"/>
          </a:xfrm>
        </p:grpSpPr>
        <p:sp>
          <p:nvSpPr>
            <p:cNvPr id="6" name="Rectangle 6"/>
            <p:cNvSpPr/>
            <p:nvPr/>
          </p:nvSpPr>
          <p:spPr>
            <a:xfrm>
              <a:off x="609600" y="3924300"/>
              <a:ext cx="10972800" cy="2171700"/>
            </a:xfrm>
            <a:prstGeom prst="rect">
              <a:avLst/>
            </a:prstGeom>
            <a:solidFill>
              <a:schemeClr val="lt2"/>
            </a:solidFill>
            <a:ln>
              <a:noFill/>
            </a:ln>
          </p:spPr>
        </p:sp>
        <p:sp>
          <p:nvSpPr>
            <p:cNvPr id="7" name="TextBox 7"/>
            <p:cNvSpPr txBox="1"/>
            <p:nvPr/>
          </p:nvSpPr>
          <p:spPr>
            <a:xfrm>
              <a:off x="826008" y="4084320"/>
              <a:ext cx="826922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accent3"/>
                  </a:solidFill>
                  <a:latin typeface="+mn-lt"/>
                  <a:ea typeface="+mn-ea"/>
                  <a:cs typeface="+mn-cs"/>
                </a:rPr>
                <a:t>bind后设置TTL，并读回有效选项值；随后检查join返回值。</a:t>
              </a:r>
              <a:br/>
              <a:r>
                <a:rPr lang="zh-CN" sz="2400" dirty="0">
                  <a:solidFill>
                    <a:schemeClr val="accent3"/>
                  </a:solidFill>
                  <a:latin typeface="+mn-lt"/>
                  <a:ea typeface="+mn-ea"/>
                  <a:cs typeface="+mn-cs"/>
                </a:rPr>
                <a:t>只有本例要求的这些条件满足，才把joined设为true。</a:t>
              </a:r>
            </a:p>
          </p:txBody>
        </p:sp>
        <p:sp>
          <p:nvSpPr>
            <p:cNvPr id="8" name="TextBox 8"/>
            <p:cNvSpPr txBox="1"/>
            <p:nvPr/>
          </p:nvSpPr>
          <p:spPr>
            <a:xfrm>
              <a:off x="826008" y="5341620"/>
              <a:ext cx="842467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设置无法确认或加入失败时，解除新绑定，保持发送禁用。</a:t>
              </a:r>
            </a:p>
          </p:txBody>
        </p:sp>
      </p:grpSp>
      <p:sp>
        <p:nvSpPr>
          <p:cNvPr id="10" name="TextBox 10"/>
          <p:cNvSpPr txBox="1"/>
          <p:nvPr/>
        </p:nvSpPr>
        <p:spPr>
          <a:xfrm>
            <a:off x="603504" y="6404610"/>
            <a:ext cx="594131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Qt 6.2.3设置时机核验 · 单击显示完整答案 · F038、F036、F037 · 29 / 30</a:t>
            </a:r>
          </a:p>
        </p:txBody>
      </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xmlns:p="http://schemas.openxmlformats.org/presentationml/2006/mai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692140" cy="819150"/>
            <a:chOff x="590550" y="613410"/>
            <a:chExt cx="5692140" cy="819150"/>
          </a:xfrm>
        </p:grpSpPr>
        <p:sp>
          <p:nvSpPr>
            <p:cNvPr id="2" name="TextBox 2"/>
            <p:cNvSpPr txBox="1"/>
            <p:nvPr/>
          </p:nvSpPr>
          <p:spPr>
            <a:xfrm>
              <a:off x="590550" y="61341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逐步验证三种发送方式</a:t>
              </a:r>
            </a:p>
          </p:txBody>
        </p:sp>
      </p:grpSp>
      <p:grpSp>
        <p:nvGrpSpPr>
          <p:cNvPr id="9" name="Group 9"/>
          <p:cNvGrpSpPr/>
          <p:nvPr/>
        </p:nvGrpSpPr>
        <p:grpSpPr>
          <a:xfrm>
            <a:off x="597408" y="1950720"/>
            <a:ext cx="9070848" cy="3898392"/>
            <a:chOff x="597408" y="1950720"/>
            <a:chExt cx="9070848" cy="3898392"/>
          </a:xfrm>
        </p:grpSpPr>
        <p:sp>
          <p:nvSpPr>
            <p:cNvPr id="4" name="TextBox 4"/>
            <p:cNvSpPr txBox="1"/>
            <p:nvPr/>
          </p:nvSpPr>
          <p:spPr>
            <a:xfrm>
              <a:off x="597408" y="1950720"/>
              <a:ext cx="8553907"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先按1200与3600完成同机双向单播，核对来源地址与端口。</a:t>
              </a:r>
            </a:p>
          </p:txBody>
        </p:sp>
        <p:sp>
          <p:nvSpPr>
            <p:cNvPr id="5" name="TextBox 5"/>
            <p:cNvSpPr txBox="1"/>
            <p:nvPr/>
          </p:nvSpPr>
          <p:spPr>
            <a:xfrm>
              <a:off x="597408" y="2674620"/>
              <a:ext cx="907084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再向指定端口发送广播，观察接收队列，并记录所用网络接口。</a:t>
              </a:r>
            </a:p>
          </p:txBody>
        </p:sp>
        <p:sp>
          <p:nvSpPr>
            <p:cNvPr id="6" name="TextBox 6"/>
            <p:cNvSpPr txBox="1"/>
            <p:nvPr/>
          </p:nvSpPr>
          <p:spPr>
            <a:xfrm>
              <a:off x="597408" y="3398520"/>
              <a:ext cx="857006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最后让两台电脑加入239.255.43.21:35320，发送并退出。</a:t>
              </a:r>
            </a:p>
          </p:txBody>
        </p:sp>
        <p:sp>
          <p:nvSpPr>
            <p:cNvPr id="7" name="TextBox 7"/>
            <p:cNvSpPr txBox="1"/>
            <p:nvPr/>
          </p:nvSpPr>
          <p:spPr>
            <a:xfrm>
              <a:off x="597408" y="4122420"/>
              <a:ext cx="7778496" cy="469392"/>
            </a:xfrm>
            <a:prstGeom prst="rect">
              <a:avLst/>
            </a:prstGeom>
            <a:noFill/>
            <a:ln>
              <a:noFill/>
            </a:ln>
          </p:spPr>
          <p:txBody>
            <a:bodyPr wrap="none" lIns="0" tIns="0" rIns="0" bIns="0" anchor="t" anchorCtr="0">
              <a:spAutoFit/>
            </a:bodyPr>
            <a:lstStyle/>
            <a:p>
              <a:pPr algn="l"/>
              <a:r>
                <a:rPr lang="zh-CN" sz="2400" dirty="0">
                  <a:solidFill>
                    <a:schemeClr val="accent3"/>
                  </a:solidFill>
                  <a:latin typeface="+mn-lt"/>
                  <a:ea typeface="+mn-ea"/>
                  <a:cs typeface="+mn-cs"/>
                </a:rPr>
                <a:t>每一步记录目标、端口、加入结果和实际收到的来源。</a:t>
              </a:r>
            </a:p>
          </p:txBody>
        </p:sp>
        <p:sp>
          <p:nvSpPr>
            <p:cNvPr id="8" name="TextBox 8"/>
            <p:cNvSpPr txBox="1"/>
            <p:nvPr/>
          </p:nvSpPr>
          <p:spPr>
            <a:xfrm>
              <a:off x="597408" y="4960620"/>
              <a:ext cx="801014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这节由程序组织数据报与成员关系。</a:t>
              </a:r>
              <a:br/>
              <a:r>
                <a:rPr lang="zh-CN" sz="2400" dirty="0">
                  <a:solidFill>
                    <a:schemeClr val="dk1"/>
                  </a:solidFill>
                  <a:latin typeface="+mn-lt"/>
                  <a:ea typeface="+mn-ea"/>
                  <a:cs typeface="+mn-cs"/>
                </a:rPr>
                <a:t>下一节用HTTP管理器发出请求，再把响应安全保存为文件。</a:t>
              </a:r>
            </a:p>
          </p:txBody>
        </p:sp>
      </p:grpSp>
      <p:sp>
        <p:nvSpPr>
          <p:cNvPr id="10" name="TextBox 10"/>
          <p:cNvSpPr txBox="1"/>
          <p:nvPr/>
        </p:nvSpPr>
        <p:spPr>
          <a:xfrm>
            <a:off x="603504" y="6404610"/>
            <a:ext cx="844128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课堂实验安排 · 到达与收发成功均以实际运行记录为准，本课件未代替现场验证 · F033、F029、F036 · 30 / 30</a:t>
            </a: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qt6_ch15_c_udp">
  <a:themeElements>
    <a:clrScheme name="qt6_ch15_c_udp">
      <a:dk1>
        <a:srgbClr val="2B343A"/>
      </a:dk1>
      <a:lt1>
        <a:srgbClr val="FAF7EF"/>
      </a:lt1>
      <a:dk2>
        <a:srgbClr val="1F497D"/>
      </a:dk2>
      <a:lt2>
        <a:srgbClr val="EEE8DC"/>
      </a:lt2>
      <a:accent1>
        <a:srgbClr val="283D49"/>
      </a:accent1>
      <a:accent2>
        <a:srgbClr val="A8542F"/>
      </a:accent2>
      <a:accent3>
        <a:srgbClr val="587F76"/>
      </a:accent3>
      <a:accent4>
        <a:srgbClr val="283D49"/>
      </a:accent4>
      <a:accent5>
        <a:srgbClr val="646B6B"/>
      </a:accent5>
      <a:accent6>
        <a:srgbClr val="D6CFC2"/>
      </a:accent6>
      <a:hlink>
        <a:srgbClr val="A8542F"/>
      </a:hlink>
      <a:folHlink>
        <a:srgbClr val="587F76"/>
      </a:folHlink>
    </a:clrScheme>
    <a:fontScheme name="qt6_ch15_c_udp">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qt6_ch15_c_udp">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qt6_ch15_c_udp">
  <a:themeElements>
    <a:clrScheme name="qt6_ch15_c_udp">
      <a:dk1>
        <a:srgbClr val="2B343A"/>
      </a:dk1>
      <a:lt1>
        <a:srgbClr val="FAF7EF"/>
      </a:lt1>
      <a:dk2>
        <a:srgbClr val="1F497D"/>
      </a:dk2>
      <a:lt2>
        <a:srgbClr val="EEE8DC"/>
      </a:lt2>
      <a:accent1>
        <a:srgbClr val="283D49"/>
      </a:accent1>
      <a:accent2>
        <a:srgbClr val="A8542F"/>
      </a:accent2>
      <a:accent3>
        <a:srgbClr val="587F76"/>
      </a:accent3>
      <a:accent4>
        <a:srgbClr val="283D49"/>
      </a:accent4>
      <a:accent5>
        <a:srgbClr val="646B6B"/>
      </a:accent5>
      <a:accent6>
        <a:srgbClr val="D6CFC2"/>
      </a:accent6>
      <a:hlink>
        <a:srgbClr val="A8542F"/>
      </a:hlink>
      <a:folHlink>
        <a:srgbClr val="587F76"/>
      </a:folHlink>
    </a:clrScheme>
    <a:fontScheme name="qt6_ch15_c_udp">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qt6_ch15_c_udp">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(16:9)</PresentationFormat>
  <Paragraphs>0</Paragraphs>
  <Slides>30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zh-CN</dc:language>
  <cp:lastModifiedBy/>
  <cp:revision>1</cp:revision>
  <dcterms:created xsi:type="dcterms:W3CDTF">2026-10-07T12:42:20Z</dcterms:created>
  <dcterms:modified xsi:type="dcterms:W3CDTF">2026-10-07T12:42:20Z</dcterms:modified>
  <cp:category/>
  <cp:contentStatus/>
</cp:coreProperties>
</file>