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44"/>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  <Relationship Id="rId4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上一份由播放器读取已有文件，这一份从麦克风产生新数据。会话把输入与录制器组织起来，录制器完成编码和输出。让学生在开始录音前指出每个对象的职责，再观察录制请求和实际文件结果。 本份固定Qt 6.2.3，Windows后端条件在对应页注明；代码是教学片段，尚未编译或实机验证。后半部分的人工核对和每轮独立对象链是本例应用策略，不能当作Qt自动提供的文件完成机制。</a:t>
            </a:r>
          </a:p>
          <a:p>
            <a:pPr/>
            <a:endParaRPr lang="zh-CN" dirty="0"/>
          </a:p>
          <a:p>
            <a:pPr/>
            <a:r>
              <a:rPr lang="zh-CN" dirty="0"/>
              <a:t>本页依据教材第16章的16.3 录制音频（16.3.1与16.3.2）讲解。接口行为同时核对了[Qt 6.2.3 Changes to Qt Multimedia](https://raw.githubusercontent.com/qt/qtmultimedia/v6.2.3/src/multimedia/doc/src/qt6-changes.qdoc)，[Qt 6.2.3 QMediaRecorder 官方 qdoc 与实现](https://raw.githubusercontent.com/qt/qtmultimedia/v6.2.3/src/multimedia/recording/qmediarecorder.cpp)。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麦克风设备交给QAudioInput，输入对象与QMediaRecorder分别接入同一个session；录制器按设置编码并输出。会话本身不会自动创建这两个对象。本例用this管理对象寿命，再用setAudioInput和setRecorder建立媒体关联，两个步骤解决的事情不同。这里只录音，不需要摄像头或视频预览；缺少音频输入时不能继续把会话的存在当作录音已准备完成。</a:t>
            </a:r>
          </a:p>
          <a:p>
            <a:pPr/>
            <a:endParaRPr lang="zh-CN" dirty="0"/>
          </a:p>
          <a:p>
            <a:pPr/>
            <a:r>
              <a:rPr lang="zh-CN" dirty="0"/>
              <a:t>本页依据教材第16章的16.3 录制音频（16.3.1与16.3.2）讲解。接口行为同时核对了[Qt 6.2.3 Changes to Qt Multimedia](https://raw.githubusercontent.com/qt/qtmultimedia/v6.2.3/src/multimedia/doc/src/qt6-changes.qdoc)，[Qt 6.2.3 QMediaCaptureSession 官方 qdoc 与实现](https://raw.githubusercontent.com/qt/qtmultimedia/v6.2.3/src/multimedia/recording/qmediacapturesession.cpp)。</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窗口初始化界面后调用prepareNextTake准备第1轮：先递增takeId，再创建session、input和recorder，分别以this为父对象。后两行建立媒体关联，不改变父属。它们在本轮录制、暂停和文件核对期间保持有效。人工确认或放弃以后退役旧链，确认三个对象回收后才按同样流程准备下一轮；每次点击开始不重复new，暂停恢复不新建。成员采用QPointer并初始为空，takeId和retirementId初值0，pendingRetirement为0，startIssued、finishing、stopReturned、hadError、retiring、awaitingReview和closing初值false。新轮清本轮错误、请求与实际路径、报告时长及核对结果，但不擅自清除窗口closing。先接本轮状态、错误、实际位置和时长通知，再准备参数和record。长期QMediaDevices监听留在窗口，不随本轮链回收。只在有效输入、编码与路径条件满足时开始；无设备时禁用入口。prepareNextTake是本例辅助方法，负责上述初始化、创建与接线，不自动record。</a:t>
            </a:r>
          </a:p>
          <a:p>
            <a:pPr/>
            <a:endParaRPr lang="zh-CN" dirty="0"/>
          </a:p>
          <a:p>
            <a:pPr/>
            <a:r>
              <a:rPr lang="zh-CN" dirty="0"/>
              <a:t>本页依据教材第16章的16.3 录制音频（16.3.1与16.3.2）讲解。接口行为同时核对了[Qt 6.2.3 Changes to Qt Multimedia](https://raw.githubusercontent.com/qt/qtmultimedia/v6.2.3/src/multimedia/doc/src/qt6-changes.qdoc)，[Qt 6.2.3 QMediaCaptureSession 官方 qdoc 与实现](https://raw.githubusercontent.com/qt/qtmultimedia/v6.2.3/src/multimedia/recording/qmediacapturesession.cpp)，[Qt 6.2.3 QPointer 类说明与 isNull() 官方 qdoc（qpointer.cpp：47–56、166–169）](https://raw.githubusercontent.com/qt/qtbase/v6.2.3/src/corelib/kernel/qpointer.cpp)，[Qt 6.2.3 QPointer 的弱引用成员、赋值、clear()与比较官方实现（qpointer.h：57–91、93–111）](https://raw.githubusercontent.com/qt/qtbase/v6.2.3/src/corelib/kernel/qpointer.h)，[Qt 6.2.3 QMediaRecorder官方实现：析构 L153–159](https://raw.githubusercontent.com/qt/qtmultimedia/v6.2.3/src/multimedia/recording/qmediarecorder.cpp)，[Qt 6.2.3 Windows QWindowsMediaCaptureService官方实现：构造/析构 L53–61、setMediaRecorder L108–121](https://raw.githubusercontent.com/qt/qtmultimedia/v6.2.3/src/multimedia/platform/windows/mediacapture/qwindowsmediacapture.cpp)，[Qt 6.2.3 Windows QWindowsMediaDeviceSession官方实现：构造与信号转发 L52–64、析构 L66–69](https://raw.githubusercontent.com/qt/qtmultimedia/v6.2.3/src/multimedia/platform/windows/mediacapture/qwindowsmediadevicesession.cpp)，[Qt 6.2.3 Windows QWindowsMediaDeviceReader官方实现：析构 L64–68、deactivate L537–543、stopRecording L754–780](https://raw.githubusercontent.com/qt/qtmultimedia/v6.2.3/src/multimedia/platform/windows/mediacapture/qwindowsmediadevicereader.cpp)，[Qt 6.2.3 QObject官方实现：destroyed L1016–1018、deleteChildren L1114–1115](https://raw.githubusercontent.com/qt/qtbase/v6.2.3/src/corelib/kernel/qobject.cpp)。</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完成界面、成员对象和结果通知的初始化，再执行本次设备准备。defaultAudioInput返回设备信息；isNull成立时没有可用默认输入，于是禁用录音、显示明确原因并return。这个return只结束本次准备，不应跳过后面仍需长期存在的设备变化与错误连接。设备有效后再读取description和preferredFormat。有效设备信息不保证权限、占用和启动结果，record后的失败仍由错误入口处理。</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QAudioDevice 官方头文件](https://raw.githubusercontent.com/qt/qtmultimedia/v6.2.3/src/multimedia/audio/qaudiodevice.h)。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clear去掉上一轮选项，再逐一获取当前audioInputs。每次addItem同时使用该设备的description和QAudioDevice值，显示文字与实际身份因此对应。不要只保存序号，再从另一轮枚举中取同号设备。重新填充时先记录原来的设备身份，完成后检查它是否仍在列表，不能仅保留原索引。无项时禁用录音；设备变化时重新执行准备检查，录制期间则保留本次配置并处理失效。</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QAudioDevice 官方头文件](https://raw.githubusercontent.com/qt/qtmultimedia/v6.2.3/src/multimedia/audio/qaudiodevice.h)。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段位于新录音准备阶段。currentData读取当前设备项的用户数据，value&lt;QAudioDevice&gt;取得保存的设备；没有有效数据或空设备就return，不继续配置输入。setDevice把这个选择真正交给session正在使用的input，因此学生在下拉框选择的麦克风会参与本次录音。恢复暂停不重新设设备，避免把一个会话换成另一个输入。设备可能在选择后失效，后续错误仍要处理。</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QAudioDevice 官方头文件](https://raw.githubusercontent.com/qt/qtmultimedia/v6.2.3/src/multimedia/audio/qaudiodevice.h)。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udioInputsChanged由长期存在的QMediaDevices对象发出，监听对象保存为窗口成员或以窗口为父对象创建，不随单轮session销毁。空闲准备时重新枚举，按设备身份保留仍存在的选择。录音中不悄悄换麦克风；设备失效或后端报错时累计本轮hadError，安排本轮停止，保留错误与实际文件记录。教师可以检查部分输出，但不能把失败轮自动标为保存成功。只有明确确认或保留失败结果、回收旧链以后，才允许下一轮选择与开始。清单变化说明发现信息改变，不能自动解开finishing或判断当前录音成功。</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QMediaRecorder 官方头文件](https://raw.githubusercontent.com/qt/qtmultimedia/v6.2.3/src/multimedia/recording/qmediarecorder.h)，[Qt 6.2.3 QObject官方实现：placeMetaCall L628–638、queued_activate L3723–3785、disconnect L5048–5057](https://raw.githubusercontent.com/qt/qtbase/v6.2.3/src/corelib/kernel/qobject.cpp)，[Qt 6.2.3 QMediaRecorder官方实现：析构 L153–159](https://raw.githubusercontent.com/qt/qtmultimedia/v6.2.3/src/multimedia/recording/qmediarecorder.cpp)，[Qt 6.2.3 QMediaCaptureSession官方实现：析构 L167–177](https://raw.githubusercontent.com/qt/qtmultimedia/v6.2.3/src/multimedia/recording/qmediacapturesession.cpp)。</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避免把编码和容器教成固定一对一。QMediaFormat把两项分开表达，又按它们的关系过滤支持组合。后面让学生跟着下拉框用户数据进入正确的枚举转换，才能理解教材对调代码为什么需要修正。</a:t>
            </a:r>
          </a:p>
          <a:p>
            <a:pPr/>
            <a:endParaRPr lang="zh-CN" dirty="0"/>
          </a:p>
          <a:p>
            <a:pPr/>
            <a:r>
              <a:rPr lang="zh-CN" dirty="0"/>
              <a:t>本页依据教材第16章的16.3 录制音频（16.3.1与16.3.2）讲解。接口行为同时核对了[Qt 6.2.3 QMediaFormat 官方头文件](https://raw.githubusercontent.com/qt/qtmultimedia/v6.2.3/src/multimedia/qmediaformat.h)，[Qt 6.2.3 QMediaFormat 官方 qdoc 与实现](https://raw.githubusercontent.com/qt/qtmultimedia/v6.2.3/src/multimedia/qmediaformat.cpp)。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这是从播放转到录制时需要补的条件。第16.2的样本能播放，只确认了解码路径；录制还需要编码和文件输出。列表可为空，界面应显示没有可用选项。不能从教材截图复制一份固定编码表后默认所有电脑支持。</a:t>
            </a:r>
          </a:p>
          <a:p>
            <a:pPr/>
            <a:endParaRPr lang="zh-CN" dirty="0"/>
          </a:p>
          <a:p>
            <a:pPr/>
            <a:r>
              <a:rPr lang="zh-CN" dirty="0"/>
              <a:t>本页依据教材第16章的16.3 录制音频（16.3.1与16.3.2）讲解。接口行为同时核对了[Qt 6.2.3 QMediaFormat 官方 qdoc 与实现](https://raw.githubusercontent.com/qt/qtmultimedia/v6.2.3/src/multimedia/qmediaformat.cpp)，[Qt 6.2.3 QMediaFormat 官方头文件](https://raw.githubusercontent.com/qt/qtmultimedia/v6.2.3/src/multimedia/qmediaformat.h)。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format默认构造，此时未指定容器与视频编码。supportedAudioCodecs(Encode)查询这组条件下可用的音频编码，循环为每个codec同时保存描述与枚举值。显示名称翻译或排序不会改变用户数据的含义。文件格式项另用supportedFileFormats(Encode)查询，描述用fileFormatDescription，用户数据保存FileFormat。重新填充列表前先clear，并阻止清空与重选产生嵌套处理；列表无有效项时禁用录音，开始前仍检查最终组合。</a:t>
            </a:r>
          </a:p>
          <a:p>
            <a:pPr/>
            <a:endParaRPr lang="zh-CN" dirty="0"/>
          </a:p>
          <a:p>
            <a:pPr/>
            <a:r>
              <a:rPr lang="zh-CN" dirty="0"/>
              <a:t>本页依据教材第16章的16.3 录制音频（16.3.1与16.3.2）讲解。接口行为同时核对了[Qt 6.2.3 QMediaFormat 官方头文件](https://raw.githubusercontent.com/qt/qtmultimedia/v6.2.3/src/multimedia/qmediaformat.h)，[Qt 6.2.3 QMediaFormat 官方 qdoc 与实现](https://raw.githubusercontent.com/qt/qtmultimedia/v6.2.3/src/multimedia/qmediaformat.cpp)。</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567至568页原页确实把两个读取类型对调。进入本片段前先确认两个下拉框都有有效当前项和相应类型的用户数据；如果使用本地变量做检查，就放在codecData、fileData声明之后，枚举转换之前，不能引用尚未声明的value。编码项按AudioCodec取得codec，容器项按FileFormat取得file，再分别交给format的对应setter。保存成整数不使两个枚举可以交换；下一页使用完整format检查组合。</a:t>
            </a:r>
          </a:p>
          <a:p>
            <a:pPr/>
            <a:endParaRPr lang="zh-CN" dirty="0"/>
          </a:p>
          <a:p>
            <a:pPr/>
            <a:r>
              <a:rPr lang="zh-CN" dirty="0"/>
              <a:t>本页依据教材第16章的16.3 录制音频（16.3.1与16.3.2）讲解。接口行为同时核对了[Qt 6.2.3 QMediaFormat 官方头文件](https://raw.githubusercontent.com/qt/qtmultimedia/v6.2.3/src/multimedia/qmediaformat.h)。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electedFileFormat已经从有效文件格式项取得。filter先保存这一容器条件，supportedAudioCodecs(Encode)再返回与它兼容的音频编码。容器改变以后，重新填充codec列表；原编码仍支持则恢复它，不支持则要求重新选择。填充期间阻断选择变化信号或采用明确更新顺序，避免清空和重选递归触发过滤。结果为空时禁用录音。该查询处理编码与容器条件，文件目录和麦克风准备仍单独检查。</a:t>
            </a:r>
          </a:p>
          <a:p>
            <a:pPr/>
            <a:endParaRPr lang="zh-CN" dirty="0"/>
          </a:p>
          <a:p>
            <a:pPr/>
            <a:r>
              <a:rPr lang="zh-CN" dirty="0"/>
              <a:t>本页依据教材第16章的16.3 录制音频（16.3.1与16.3.2）讲解。接口行为同时核对了[Qt 6.2.3 QMediaFormat 官方 qdoc 与实现](https://raw.githubusercontent.com/qt/qtmultimedia/v6.2.3/src/multimedia/qmediaformat.cpp)，[Qt 6.2.3 QMediaFormat 官方头文件](https://raw.githubusercontent.com/qt/qtmultimedia/v6.2.3/src/multimedia/qmediaformat.h)。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format包含本次最终选择的容器和音频编码。isSupported(Encode)只检查该格式组合的编码能力；false时提示原因并return，true时才把同一个format交给recorder。showMessage由窗口实现，负责显示提示。重新检查可覆盖容器或编码改变，但QMediaFormat没有检查所选麦克风、采样参数或输出目录，这些条件在各自准备阶段处理。组合受支持也不表示record必定成功，后续仍接收实际后端错误。</a:t>
            </a:r>
          </a:p>
          <a:p>
            <a:pPr/>
            <a:endParaRPr lang="zh-CN" dirty="0"/>
          </a:p>
          <a:p>
            <a:pPr/>
            <a:r>
              <a:rPr lang="zh-CN" dirty="0"/>
              <a:t>本页依据教材第16章的16.3 录制音频（16.3.1与16.3.2）讲解。接口行为同时核对了[Qt 6.2.3 QMediaFormat 官方头文件](https://raw.githubusercontent.com/qt/qtmultimedia/v6.2.3/src/multimedia/qmediaformat.h)，[Qt 6.2.3 QMediaRecorder 官方头文件](https://raw.githubusercontent.com/qt/qtmultimedia/v6.2.3/src/multimedia/recording/qmediarecorder.h)。</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采样率以Hz表示每秒音频帧数，通道数表示一帧内的通道数量；编码码率以bit/s表示数据量请求，下一份PCM的byte/s要另行换算。设备能力由QAudioDevice提供，QAudioInput表示会话输入。录制器setter保存编码设置，不直接配置麦克风，也不验证最终输出。Qt 6.2.3的Windows WMF录制实现未读取所设采样率和通道数，不能保证它们成为实际文件参数。设备范围也不证明任意原始格式都支持；下一份用QAudioFormat与isFormatSupported检查真实原始采集条件。</a:t>
            </a:r>
          </a:p>
          <a:p>
            <a:pPr/>
            <a:endParaRPr lang="zh-CN" dirty="0"/>
          </a:p>
          <a:p>
            <a:pPr/>
            <a:r>
              <a:rPr lang="zh-CN" dirty="0"/>
              <a:t>本页依据教材第16章的16.3 录制音频（16.3.1与16.3.2）讲解。接口行为同时核对了[Qt 6.2.3 QAudioDevice 官方头文件](https://raw.githubusercontent.com/qt/qtmultimedia/v6.2.3/src/multimedia/audio/qaudiodevice.h)，[Qt 6.2.3 QMediaRecorder 官方 qdoc 与实现](https://raw.githubusercontent.com/qt/qtmultimedia/v6.2.3/src/multimedia/recording/qmediarecorder.cpp)，[Qt 6.2.3 QAudioFormat 官方 qdoc 与实现](https://raw.githubusercontent.com/qt/qtmultimedia/v6.2.3/src/multimedia/audio/qaudioformat.cpp)，[Qt 6.2.3 Windows QWindowsMediaDeviceSession官方实现：startRecording L234–279](https://raw.githubusercontent.com/qt/qtmultimedia/v6.2.3/src/multimedia/platform/windows/mediacapture/qwindowsmediadevicesession.cpp)。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前两行选择ConstantQualityEncoding，第三行用录制器的NormalQuality提出质量等级。此模式使用quality并忽略码率，所以界面应禁用不参与的码率项。NormalQuality是教学选择；下拉框或滑块需要保存QMediaRecorder::Quality，不能因为QImageCapture也有质量枚举就混用类名。质量等级不指定固定文件大小，内容、时长和编码仍会影响输出；后续状态与错误检查保留。</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先选择ConstantBitRateEncoding，再用setAudioBitRate请求128000 bit/s。本例用这个正数解释每秒比特数，不把它当成所有编码器都保证接受的值。与前页品质模式分开选择，界面禁用当前模式不采用的控件。学生可录相同时长内容比较输出大小，但一次样本不能证明所有后端都严格产生同样的码率。设置以后仍经record与错误入口确认实际结果。</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下拉框保存整数用户数据，这里分别取rate和channels。无效数据或不能转成正整数时return；通过以后把值保存为录制器的编码请求，再按模式设置质量或码率。本例要求用户明确选正数，因此不提供自动选项。Qt 6.2.3这两个API的自动值是-1，内部默认也是-1；若增加自动选项，应保存-1并调整正数检查，不能用0代替。setter和getter只反映保存的请求，不验证输出；Windows6.2.3 WMF实现未使用这两项，实际文件参数要另行检查。</a:t>
            </a:r>
          </a:p>
          <a:p>
            <a:pPr/>
            <a:endParaRPr lang="zh-CN" dirty="0"/>
          </a:p>
          <a:p>
            <a:pPr/>
            <a:r>
              <a:rPr lang="zh-CN" dirty="0"/>
              <a:t>本页依据教材第16章的16.3 录制音频（16.3.1与16.3.2）讲解。接口行为同时核对了[Qt 6.2.3 QMediaFormat 官方头文件](https://raw.githubusercontent.com/qt/qtmultimedia/v6.2.3/src/multimedia/qmediaformat.h)，[Qt 6.2.3 QMediaRecorder 官方 qdoc 与实现](https://raw.githubusercontent.com/qt/qtmultimedia/v6.2.3/src/multimedia/recording/qmediarecorder.cpp)，[Qt 6.2.3 QAudioFormat 官方 qdoc 与实现](https://raw.githubusercontent.com/qt/qtmultimedia/v6.2.3/src/multimedia/audio/qaudioformat.cpp)，[Qt 6.2.3 QMediaEncoderSettings官方私有实现：默认值 L69–81、访问器 L109–116](https://raw.githubusercontent.com/qt/qtmultimedia/v6.2.3/src/multimedia/platform/qplatformmediarecorder_p.h)，[Qt 6.2.3 Windows QWindowsMediaDeviceSession官方实现：startRecording L234–279](https://raw.githubusercontent.com/qt/qtmultimedia/v6.2.3/src/multimedia/platform/windows/mediacapture/qwindowsmediadevicesession.cpp)。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应用文件策略，不是QMediaRecorder自动替用户做的决定。开始前的目录检查只能排除已知问题，录制时仍可能因为磁盘或权限变化失败。使用新路径可以简化课堂覆盖操作，并便于比较不同编码参数产生的文件。不要先毁掉旧录音再让学生发现新录制没有开始。</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ath已经通过本次文件选择与路径准备。fromLocalFile生成请求URL，setOutputLocation把它交给录制器；outputLocation表示应用提出的位置。后端采用的位置通过actualLocation及其变化通知显示，默认位置、相对位置或后端命名可能使结果不同。界面在尚未取得实际位置时显示准备中，之后记录实际URL便于检查输出。位置确定没有说明文件已成功写完，收尾与内容验证继续走后面的流程。</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prepareNewRecording是第6至20页准备流程的整合方法：读取有效所选设备、编码与容器，检查最终Encode组合，设置采样请求和一种编码模式，准备明确的新路径。检查失败都在startIssued置真以前return，尚未提出record。准备完成后先置startIssued=true，再record，避免启动失败通知尚未到达时重复开始。所有本轮通知已带takeId和QPointer连接；hadError只在新轮准备时初始化，清除旧界面文字不表示清除后端错误。已提出record的本轮不能因状态Stopped就再次准备新路径，必须先检查或保留结果、回收旧链。暂停恢复走保留同一配置的短路径。若开始请求失败，累计本轮错误并进入第25至29页结果流程；从未提出record的准备失败不会被停止代码当成已录一轮。</a:t>
            </a:r>
          </a:p>
          <a:p>
            <a:pPr/>
            <a:endParaRPr lang="zh-CN" dirty="0"/>
          </a:p>
          <a:p>
            <a:pPr/>
            <a:r>
              <a:rPr lang="zh-CN" dirty="0"/>
              <a:t>本页依据教材第16章的16.3 录制音频（16.3.1与16.3.2）讲解。接口行为同时核对了[Qt 6.2.3 Changes to Qt Multimedia](https://raw.githubusercontent.com/qt/qtmultimedia/v6.2.3/src/multimedia/doc/src/qt6-changes.qdoc)，[Qt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QObject官方实现：连接说明 L2734–2746、doActivate L3854–3935](https://raw.githubusercontent.com/qt/qtbase/v6.2.3/src/corelib/kernel/qobject.cpp)。</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学生已经完成参数与路径准备，这页开始跟踪请求之后的结果。recorderState回答程序要求录制器做什么；错误通知说明后端报告过什么失败。Qt 6.2.3 Windows正常和错误路径都可进入Stopped，正常Finalize回调又没有把HRESULT形成独立成功结果。公开API没有另一个finished或finalized成功信号，程序不能补造一个。状态槽显示控制状态，错误槽累计本轮失败，actualLocation保存本轮位置。后面的人工检查是本例应用策略，用实际文件核对能否播放、时长和内容，不能仅由Stopped加NoError推出通过。</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这是wireTakeSignals里的错误连接，接线前用const quint64 id = takeId复制本轮编号，不能在未来槽里重新读取一个已属于下一轮的ID。source是QPointer，旧对象销毁后变空；编号、对象都匹配才调用窗口辅助方法。showRecorderError累计hadError、保存文字并提示，已提出开始且尚未停止时安排带本轮ID和QPointer的停止调用；不在错误槽里销毁对象、自动重录或清除失败记录。state、actualLocation和duration采用同样捕获与显式Queued连接，状态参数还与source当前recorderState比较，过时状态返回。实际URL和时长写入本轮记录。排队避开当前信号调用栈，但不会使状态固定，也不撤销旧事件；旧通知可以进入旧轮日志，不控制新轮。这里过滤已发布的公共通知，后面整条旧链回收再隔离尚未由共用reader发出的内部通知。使用QPointer需包含对应头文件，成员也采用QPointer。</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QPointer 类说明与 isNull() 官方 qdoc（qpointer.cpp：47–56、166–169）](https://raw.githubusercontent.com/qt/qtbase/v6.2.3/src/corelib/kernel/qpointer.cpp)，[Qt 6.2.3 QPointer 的弱引用成员、赋值、clear()与比较官方实现（qpointer.h：57–91、93–111）](https://raw.githubusercontent.com/qt/qtbase/v6.2.3/src/corelib/kernel/qpointer.h)，[Qt 6.2.3 QObject官方实现：连接说明 L2734–2746、doActivate L3854–3935](https://raw.githubusercontent.com/qt/qtbase/v6.2.3/src/corelib/kernel/qobject.cpp)。</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演示一次录音、暂停和恢复，先观察当前状态，再显示暂停或继续。不支持暂停的后端可能保持状态，设备断开或录制失败仍显示真实错误。Paused不是本轮业务终点，startIssued保持为真，参数与路径继续冻结。恢复调用record，沿用同一session、input、recorder和takeId，不重新删除文件或换麦克风。点停止再进入第25页；本轮有错误时不能把暂停表现当作成功掩盖它。</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当前轮对象已经建立以后的开始按钮函数体。指针为空、窗口closing、业务finishing或旧链retiring都拒绝开始。Paused先恢复并return；其他状态只有Stopped且startIssued为false才进入新准备。prepareNewRecording是第6至20页的整合方法，读取所选设备、编码和容器，检查完整组合，设置输入及一种编码模式，准备新路径，最后startIssued=true再record。record以后即使当前仍Stopped，startIssued也不能清零重新开始；这防止失败通知尚未到达时重复操作。必须先明确确认或保留结果、回收旧链，再准备新的takeId及对象。恢复不走删文件、换设备或重新设输出路径的流程。</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Windows QWindowsMediaEncoder官方实现：record L75–108、stop L136–140](https://raw.githubusercontent.com/qt/qtmultimedia/v6.2.3/src/multimedia/platform/windows/mediacapture/qwindowsmediaencoder.cpp)，[Qt 6.2.3 Windows QWindowsMediaDeviceReader官方实现：startRecording L668–751](https://raw.githubusercontent.com/qt/qtmultimedia/v6.2.3/src/multimedia/platform/windows/mediacapture/qwindowsmediadevicereader.cpp)。</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requestStop辅助方法的函数体。!startIssued保护从未提出record的一轮：准备失败不能被当成已经录音，也不进入文件成功核对。finishing和retiring防止重复停止或回收时再访问活动对象；用户closing仍允许停止。stop以前先保存已收到错误及实际URL，设置finishing，expectedMs读取本轮录制器报告时长作稍后对照，不能证明文件正确。stop期间保留本轮对象，不在同步通知里销毁或重配；所有本轮状态和错误处理按第22页排队且不运行嵌套事件循环。调用返回才置stopReturned。tryEnterReview核对当前对象和编号、stopReturned及当前Stopped，只进入待核对，不解除finishing。错误入口需要停止时，排队调用requestStop并复核捕获的本轮ID与QPointer，重复或旧轮动作返回；开始请求已经发出但失败Stopped也可走此结果路径，保留hadError。停止未返回时不使用固定延时开放下一步。</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QObject官方实现：连接说明 L2734–2746、doActivate L3854–3935](https://raw.githubusercontent.com/qt/qtbase/v6.2.3/src/corelib/kernel/qobject.cpp)。</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tryEnterReview在停止调用返回以后和本轮状态槽中都可调用，先检查对象身份、编号、stopReturned、当前Stopped和未退役；条件不满足就保持原阶段，条件满足才awaitingReview=true并刷新一次待核对显示。Qt 6.2.3 Windows正常Finalize与请求失败分支都先处理writer，再进入通知路径；不能声称已经证实错误Stopped后旧writer还在写。OnFinalize忽略HRESULT，正常与错误都可能Stopped，仍没有公开文件成功通知，因此当前NoError也不解锁。开始请求已提出但从未成功录制的失败轮显示原因及可能没有文件，成功确认禁用，仍允许明确保留失败结果并退役。后续错误继续累计hadError。这里只采用固定Windows条件进入人工检查，未实机验证所有设备与失败组合。</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actualLocation由带本轮身份的通知保存，核对时不取上一轮路径；请求URL与实际URL可不同，两个位置分别显示。URL为空、本地文件路径不可取得或文件不存在，都不能当作核对通过。本例选择可访问的本地输出，如果结果不适用本地验证就明确提示。存在和非零长度只能说明找到某些字节，不能说明容器可读、时长正确或录对了这次内容。进入独立播放器或外部播放器打开实际文件，等待真实加载与播放结果，打开按钮被点击不等于检查成功。失败时保持awaitingReview和finishing，下一页再说明检查与决定。</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课堂可口述约十秒，开头说“这是第1次录音”，结尾说“第1次录音结束”，下一轮换编号。十秒是教学情境，不是设备或编码精度保证。播放器要真实加载并能播放；听到旧一轮内容即使时长接近也失败，开头正确但尾部明显缺失也失败。expectedMs只是停止前录制器报告时长，和文件时长对照时考虑启动、暂停及编码差异，不能设一个通用固定毫秒容差宣称正确。检查结论仅覆盖能打开、可播放、内容对应及合理时长，不证明没有任何潜在问题。hadError为真时保留本轮录制失败说明，部分文件可读也不经成功按钮掩盖错误。核对是本例应用策略，教师或用户在核对界面记录实际检查项目，程序不以Stopped或NoError代填通过。</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确认、重试和保留结果是应用按钮，不是伪造Qt的finished信号。decideReview接收本轮明确决定，先核当前编号、awaitingReview、stopReturned、当前Stopped及未退役。确认还要求无累计错误且教师或用户已核对实际文件；记录“人工检查通过”，只陈述检查项目。重试重新打开同一实际文件，不record、不改路径、不删它，也不解finishing。选择结束本次记录则保留文件和失败或未验证标记，不能显示保存成功。确认与保留都有业务终点：先retiring=true，保存本轮结果并awaitingReview=false，再finishing=false，调用退役；开始仍因retiring禁用。这样不留下无人解除的锁，也没有在解锁瞬间允许重复录音。已发布的旧轮错误若后来到达，可记入旧轮日志，不控制新轮按钮。</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QObject官方qdoc与实现：析构说明 L969–991、deleteLater L2272–2307](https://raw.githubusercontent.com/qt/qtbase/v6.2.3/src/corelib/kernel/qobject.cpp)。</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每轮独立采集链是本例隔离通知的策略，不是Qt要求所有程序每次重建。Windows6.2.3的Finalize失败先释放writer，但通过reader自身排队以后才发recordingError；只换recorder继续共用session与reader，未来发出的旧错误可能到达新encoder。因此要回收整条旧来源，不能把风险说成已证明旧writer仍写。retireCurrentTake保存旧三QPointer及job=++retirementId，清空活动三成员，再用副本做接线与回收，避免通过已置空成员访问旧对象。recorder析构不删除整个session；session析构解除媒体关联并删除平台链及reader，input又有自己的父属，所以分别回收三对象。回收前retiring已经为真，GUI线程事件循环继续运行，窗口不提前销毁。复制与clear只改变受保护引用，不替代删除。下一页用真实回收计数结束这个阶段。</a:t>
            </a:r>
          </a:p>
          <a:p>
            <a:pPr/>
            <a:endParaRPr lang="zh-CN" dirty="0"/>
          </a:p>
          <a:p>
            <a:pPr/>
            <a:r>
              <a:rPr lang="zh-CN" dirty="0"/>
              <a:t>本页依据教材第16章的16.3 录制音频（16.3.1与16.3.2）讲解。接口行为同时核对了[Qt 6.2.3 QMediaCaptureSession 官方 qdoc 与实现](https://raw.githubusercontent.com/qt/qtmultimedia/v6.2.3/src/multimedia/recording/qmediacapturesession.cpp)，[Qt 6.2.3 QPointer 类说明与 isNull() 官方 qdoc（qpointer.cpp：47–56、166–169）](https://raw.githubusercontent.com/qt/qtbase/v6.2.3/src/corelib/kernel/qpointer.cpp)，[Qt 6.2.3 QPointer 的弱引用成员、赋值、clear()与比较官方实现（qpointer.h：57–91、93–111）](https://raw.githubusercontent.com/qt/qtbase/v6.2.3/src/corelib/kernel/qpointer.h)，[Qt 6.2.3 QObject官方qdoc与实现：析构说明 L969–991、deleteLater L2272–2307](https://raw.githubusercontent.com/qt/qtbase/v6.2.3/src/corelib/kernel/qobject.cpp)，[Qt 6.2.3 QMediaRecorder官方实现：析构 L153–159](https://raw.githubusercontent.com/qt/qtmultimedia/v6.2.3/src/multimedia/recording/qmediarecorder.cpp)，[Qt 6.2.3 Windows QWindowsMediaCaptureService官方实现：构造/析构 L53–61、setMediaRecorder L108–121](https://raw.githubusercontent.com/qt/qtmultimedia/v6.2.3/src/multimedia/platform/windows/mediacapture/qwindowsmediacapture.cpp)，[Qt 6.2.3 Windows QWindowsMediaDeviceSession官方实现：构造与信号转发 L52–64、析构 L66–69](https://raw.githubusercontent.com/qt/qtmultimedia/v6.2.3/src/multimedia/platform/windows/mediacapture/qwindowsmediadevicesession.cpp)，[Qt 6.2.3 Windows QWindowsMediaDeviceReader官方实现：析构 L64–68、deactivate L537–543、stopRecording L754–780](https://raw.githubusercontent.com/qt/qtmultimedia/v6.2.3/src/multimedia/platform/windows/mediacapture/qwindowsmediadevicereader.cpp)。</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这是watchRetirement(QObject *object, quint64 job)辅助方法的函数体，object是已检查有效的旧QObject，job复制本次retirementId。计数先加一，再连接显式Queued的destroyed；回调核任务编号及retiring，只在本轮有效任务中减少一次计数，不解引用信号携带的已销毁QObject指针。retireCurrentTake先pendingRetirement=0，将旧session、recorder、input的有效指针放入QObject指针列表，第一遍逐个watch，第二遍逐个deleteLater，保证接好全部确认再开始回收。三个对象都为空的未开始准备失败可直接结束退役；正常三对象完整时走计数。QObject父destroyed直接槽不代表其子对象已删，排队确认让这次析构返回；三个对象分别计数还因为set关联不转移父属。finishRetirement只由正确任务的最后一次确认调用，置retiring=false后按closing决定完成关闭或准备新轮。计数未归零不靠固定延时、零定时器或processEvents代替。这里等待已知对象回收，不承诺整个事件队列排空。</a:t>
            </a:r>
          </a:p>
          <a:p>
            <a:pPr/>
            <a:endParaRPr lang="zh-CN" dirty="0"/>
          </a:p>
          <a:p>
            <a:pPr/>
            <a:r>
              <a:rPr lang="zh-CN" dirty="0"/>
              <a:t>本页依据教材第16章的16.3 录制音频（16.3.1与16.3.2）讲解。接口行为同时核对了[Qt 6.2.3 QMediaCaptureSession 官方 qdoc 与实现](https://raw.githubusercontent.com/qt/qtmultimedia/v6.2.3/src/multimedia/recording/qmediacapturesession.cpp)，[Qt 6.2.3 QObject官方qdoc与实现：析构说明 L969–991、deleteLater L2272–2307](https://raw.githubusercontent.com/qt/qtbase/v6.2.3/src/corelib/kernel/qobject.cpp)，[Qt 6.2.3 QMediaRecorder官方实现：析构 L153–159](https://raw.githubusercontent.com/qt/qtmultimedia/v6.2.3/src/multimedia/recording/qmediarecorder.cpp)。</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finishRetirement不是文件检查方法，人工决定已在第29页完成；它只结束旧对象回收并决定准备还是关闭。未closing时调用prepareNextTake，先递增takeId，清startIssued、finishing、stopReturned、hadError、awaitingReview及本轮URL、时长、核对记录，再按第3页建立并连接新链，不自动record。输入设备、编码能力和目录可能改变，下一次开始仍重新检查。新文件名保留上一轮已核对或明确留下的文件。用户录音中关闭时closeEvent先ignore、closing=true并请求本轮停止；待核对后选择确认或保留未验证结果，再退役。旧链回收完成后重新close，此次直接接受且不创建新轮。若关闭的是尚未startIssued的准备轮，不调用stop假装已录，直接退役未开始对象；没有录音文件也不要求成功核对。窗口及事件循环保持到回收结束，主循环停止以后不能只依赖deleteLater。</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QMediaFormat 官方头文件](https://raw.githubusercontent.com/qt/qtmultimedia/v6.2.3/src/multimedia/qmediaformat.h)，[Qt 6.2.3 QMediaRecorder 官方 qdoc 与实现](https://raw.githubusercontent.com/qt/qtmultimedia/v6.2.3/src/multimedia/recording/qmediarecorder.cpp)，[Qt 6.2.3 QObject官方qdoc与实现：析构说明 L969–991、deleteLater L2272–2307](https://raw.githubusercontent.com/qt/qtbase/v6.2.3/src/corelib/kernel/qobject.cpp)，[Qt 6.2.3 Windows QWindowsMediaEncoder官方实现：record L75–108、stop L136–140](https://raw.githubusercontent.com/qt/qtmultimedia/v6.2.3/src/multimedia/platform/windows/mediacapture/qwindowsmediaencoder.cpp)，[Qt 6.2.3 Windows QWindowsMediaDeviceReader官方实现：startRecording L668–751](https://raw.githubusercontent.com/qt/qtmultimedia/v6.2.3/src/multimedia/platform/windows/mediacapture/qwindowsmediadevicereader.cpp)，[Qt 6.2.3 QMediaCaptureSession官方实现：析构 L167–177](https://raw.githubusercontent.com/qt/qtmultimedia/v6.2.3/src/multimedia/recording/qmediacapturesession.cpp)。</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updateControls读取当前QPointer、Qt状态及startIssued、finishing、stopReturned、awaitingReview、hadError、retiring和closing。新开始还要求设备、格式、路径准备有效，startIssued防开始失败通知前重复record。恢复Paused保留本轮配置；窗口closing时不恢复，仍允许停止与明确结束本轮。Recording和Paused可停止，已报错Stopped的本轮走待结果核对而不再开始。核对只开放检查，不显示通过；确认、重试与保留的使能按第29页完整条件。回收阶段所有新录音操作禁用，最后计数确认才允许prepareNextTake。状态、错误、设备变化和业务决定都调用这个方法，不各自固定setEnabled(true)。按钮是即时条件显示，点击处理仍重新核对，防状态已经变化。</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QMediaRecorder 官方 qdoc 与实现](https://raw.githubusercontent.com/qt/qtmultimedia/v6.2.3/src/multimedia/recording/qmediarecorder.cpp)，[Qt 6.2.3 QMediaRecorder 官方头文件](https://raw.githubusercontent.com/qt/qtmultimedia/v6.2.3/src/multimedia/recording/qmediarecorder.h)，[Qt 6.2.3 Windows QWindowsMediaEncoder官方实现：record L75–108、stop L136–140](https://raw.githubusercontent.com/qt/qtmultimedia/v6.2.3/src/multimedia/platform/windows/mediacapture/qwindowsmediaencoder.cpp)，[Qt 6.2.3 Windows QWindowsMediaDeviceReader官方实现：startRecording L668–751](https://raw.githubusercontent.com/qt/qtmultimedia/v6.2.3/src/multimedia/platform/windows/mediacapture/qwindowsmediadevicereader.cpp)。</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1先隐藏答案，让学生说出comboCodec初始化时保存的具体类型。它保存QMediaFormat::AudioCodec，读取后交给setAudioCodec；comboFileFormat保存FileFormat，读取后交给setFileFormat。两个值即使都能表现成整数，也代表不同概念，错读不能由文件后缀补救。让学生把第11页两份currentData分别连到两个setter，并指出有效项检查在转换前。答题完成后再进入下一题的能力检查：值读对仍不表示本机能编码。</a:t>
            </a:r>
          </a:p>
          <a:p>
            <a:pPr/>
            <a:endParaRPr lang="zh-CN" dirty="0"/>
          </a:p>
          <a:p>
            <a:pPr/>
            <a:r>
              <a:rPr lang="zh-CN" dirty="0"/>
              <a:t>本页依据教材第16章的16.3 录制音频（16.3.1与16.3.2）讲解。接口行为同时核对了[Qt 6.2.3 QMediaFormat 官方头文件](https://raw.githubusercontent.com/qt/qtmultimedia/v6.2.3/src/multimedia/qmediaformat.h)。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2：播放已有文件需要解码，系统有解码能力不证明具备相应编码器。录制用QMediaFormat::Encode检查最终编码与容器组合，不只检查某一个枚举出现在清单。该检查没有验证麦克风权限、设备占用或目录写入，这些在相应入口另查。准备均通过后record仍是请求，实际失败继续累计本轮错误。让学生按设备、编码组合、路径、请求后结果说出检查位置；不把支持列表或教材截图当所有电脑的固定能力。下一题检查请求停止以后还缺什么证据。</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QMediaFormat 官方头文件](https://raw.githubusercontent.com/qt/qtmultimedia/v6.2.3/src/multimedia/qmediaformat.h)，[Qt 6.2.3 QMediaFormat 官方 qdoc 与实现](https://raw.githubusercontent.com/qt/qtmultimedia/v6.2.3/src/multimedia/qmediaformat.cpp)，[Qt 6.2.3 QMediaRecorder 官方 qdoc 与实现](https://raw.githubusercontent.com/qt/qtmultimedia/v6.2.3/src/multimedia/recording/qmediarecorder.cpp)，[Qt 6.2.3 QMediaRecorder 官方头文件](https://raw.githubusercontent.com/qt/qtmultimedia/v6.2.3/src/multimedia/recording/qmediarecorder.h)。</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题3：Stopped是请求状态，当前NoError也未读文件。Qt 6.2.3 Windows正常与错误路径都可Stopped，Finalize回调不形成独立公开成功通知。stop返回且本轮当前Stopped只开放人工核对，教师或用户检查实际文件能打开、可播放、本次内容和时长合理，再明确确认；失败可以重试或保留未验证结果。确认或保留都有业务终点，先retiring=true再finishing=false，避免无限等待一个不存在的finished。旧session、recorder、input的destroyed排队确认全部到达以后才创建新轮，防旧内部通知串入。让学生分别回答谁结束业务、什么条件允许下一轮，以及这套人工核对和每轮独立链为何属于本例策略而非Qt默认机制。</a:t>
            </a:r>
          </a:p>
          <a:p>
            <a:pPr/>
            <a:endParaRPr lang="zh-CN" dirty="0"/>
          </a:p>
          <a:p>
            <a:pPr/>
            <a:r>
              <a:rPr lang="zh-CN" dirty="0"/>
              <a:t>本页依据教材第16章的16.3 录制音频（16.3.1与16.3.2）讲解。接口行为同时核对了[Qt 6.2.3 QMediaRecorder 官方 qdoc 与实现](https://raw.githubusercontent.com/qt/qtmultimedia/v6.2.3/src/multimedia/recording/qmediarecorder.cpp)，[Qt 6.2.3 QMediaRecorder 官方头文件](https://raw.githubusercontent.com/qt/qtmultimedia/v6.2.3/src/multimedia/recording/qmediarecorder.h)，[Qt 6.2.3 QMediaCaptureSession 官方 qdoc 与实现](https://raw.githubusercontent.com/qt/qtmultimedia/v6.2.3/src/multimedia/recording/qmediacapturesession.cpp)，[Qt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QObject官方qdoc与实现：析构说明 L969–991、deleteLater L2272–2307](https://raw.githubusercontent.com/qt/qtbase/v6.2.3/src/corelib/kernel/qobject.cpp)，[Qt 6.2.3 Windows QWindowsMediaCaptureService官方实现：构造/析构 L53–61、setMediaRecorder L108–121](https://raw.githubusercontent.com/qt/qtmultimedia/v6.2.3/src/multimedia/platform/windows/mediacapture/qwindowsmediacapture.cpp)，[Qt 6.2.3 Windows QWindowsMediaDeviceSession官方实现：构造与信号转发 L52–64、析构 L66–69](https://raw.githubusercontent.com/qt/qtmultimedia/v6.2.3/src/multimedia/platform/windows/mediacapture/qwindowsmediadevicesession.cpp)。</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是教师现场待执行的检查安排，未声称代码已经编译或运行。成功轮听本次开头与结尾，读取合理时长，再按确认；失败轮保留错误，不让Stopped覆盖它。参数预检失败不发record，!startIssued也使停止入口不会把它当已录；开始请求失败则记录本轮错误并进入结果流程。文件检查失败可重试，也能明确保留结果退出，不能无限等不存在的finished。观察三个对象回收确认再准备第2轮，使用新ID新链和新输出名，从头核对设备与组合。关闭分别测试Recording、Paused、待核对和未开始准备轮，不跳过旧链回收。Windows6.2.3未采用采样率与通道编码请求的边界仍从实际文件解释；下一份直接采集PCM字节，会保存真实音频格式来解释它们。</a:t>
            </a:r>
          </a:p>
          <a:p>
            <a:pPr/>
            <a:endParaRPr lang="zh-CN" dirty="0"/>
          </a:p>
          <a:p>
            <a:pPr/>
            <a:r>
              <a:rPr lang="zh-CN" dirty="0"/>
              <a:t>本页依据教材第16章的16.3 录制音频（16.3.1与16.3.2）讲解。接口行为同时核对了[Qt 6.2.3 QMediaDevices 官方头文件](https://raw.githubusercontent.com/qt/qtmultimedia/v6.2.3/src/multimedia/qmediadevices.h)，[Qt 6.2.3 QMediaFormat 官方头文件](https://raw.githubusercontent.com/qt/qtmultimedia/v6.2.3/src/multimedia/qmediaformat.h)，[Qt 6.2.3 QMediaRecorder 官方 qdoc 与实现](https://raw.githubusercontent.com/qt/qtmultimedia/v6.2.3/src/multimedia/recording/qmediarecorder.cpp)，[Qt 6.2.3 QMediaRecorder 官方头文件](https://raw.githubusercontent.com/qt/qtmultimedia/v6.2.3/src/multimedia/recording/qmediarecorder.h)，[Qt 6.2.3 Windows QWindowsMediaDeviceSession官方实现：startRecording L234–279](https://raw.githubusercontent.com/qt/qtmultimedia/v6.2.3/src/multimedia/platform/windows/mediacapture/qwindowsmediadevicesession.cpp)，[Qt 6.2.3 Windows QWindowsMediaDeviceReader官方实现：startRecording设置异步回调 L677–687、stopRecording L754–780、OnFinalize L1032–1043](https://raw.githubusercontent.com/qt/qtmultimedia/v6.2.3/src/multimedia/platform/windows/mediacapture/qwindowsmediadevicereader.cpp)，[Qt 6.2.3 Windows QWindowsMediaEncoder官方实现：stop L136–140、连接 L162–166、onRecordingError/onRecordingStopped L220–247](https://raw.githubusercontent.com/qt/qtmultimedia/v6.2.3/src/multimedia/platform/windows/mediacapture/qwindowsmediaencoder.cpp)，[Qt 6.2.3 QObject官方qdoc与实现：析构说明 L969–991、deleteLater L2272–2307](https://raw.githubusercontent.com/qt/qtbase/v6.2.3/src/corelib/kernel/qobject.cpp)，[Qt 6.2.3 Windows QWindowsMediaCaptureService官方实现：构造/析构 L53–61、setMediaRecorder L108–121](https://raw.githubusercontent.com/qt/qtmultimedia/v6.2.3/src/multimedia/platform/windows/mediacapture/qwindowsmediacapture.cpp)，[Qt 6.2.3 QMediaCaptureSession官方实现：析构 L167–177](https://raw.githubusercontent.com/qt/qtmultimedia/v6.2.3/src/multimedia/recording/qmediacapturesession.cpp)。</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16_b_recorder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16_b_recorder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0550" y="1409700"/>
            <a:ext cx="5503050" cy="2522601"/>
            <a:chOff x="590550" y="1409700"/>
            <a:chExt cx="5503050" cy="2522601"/>
          </a:xfrm>
        </p:grpSpPr>
        <p:sp>
          <p:nvSpPr>
            <p:cNvPr id="2" name="TextBox 2"/>
            <p:cNvSpPr txBox="1"/>
            <p:nvPr/>
          </p:nvSpPr>
          <p:spPr>
            <a:xfrm>
              <a:off x="590550" y="1409700"/>
              <a:ext cx="3848100" cy="2076450"/>
            </a:xfrm>
            <a:prstGeom prst="rect">
              <a:avLst/>
            </a:prstGeom>
            <a:noFill/>
            <a:ln>
              <a:noFill/>
            </a:ln>
          </p:spPr>
          <p:txBody>
            <a:bodyPr wrap="none" lIns="0" tIns="0" rIns="0" bIns="0" anchor="t" anchorCtr="0">
              <a:spAutoFit/>
            </a:bodyPr>
            <a:lstStyle/>
            <a:p>
              <a:pPr algn="l">
                <a:lnSpc>
                  <a:spcPts val="7200"/>
                </a:lnSpc>
              </a:pPr>
              <a:r>
                <a:rPr lang="zh-CN" sz="6000" b="1" dirty="0">
                  <a:solidFill>
                    <a:schemeClr val="accent1"/>
                  </a:solidFill>
                  <a:latin typeface="+mn-lt"/>
                  <a:ea typeface="+mn-ea"/>
                  <a:cs typeface="+mn-cs"/>
                </a:rPr>
                <a:t>麦克风录音</a:t>
              </a:r>
              <a:br/>
              <a:r>
                <a:rPr lang="zh-CN" sz="6000" b="1" dirty="0">
                  <a:solidFill>
                    <a:schemeClr val="accent1"/>
                  </a:solidFill>
                  <a:latin typeface="+mn-lt"/>
                  <a:ea typeface="+mn-ea"/>
                  <a:cs typeface="+mn-cs"/>
                </a:rPr>
                <a:t>与输出检查</a:t>
              </a:r>
            </a:p>
          </p:txBody>
        </p:sp>
        <p:sp>
          <p:nvSpPr>
            <p:cNvPr id="3" name="TextBox 3"/>
            <p:cNvSpPr txBox="1"/>
            <p:nvPr/>
          </p:nvSpPr>
          <p:spPr>
            <a:xfrm>
              <a:off x="595884" y="3404235"/>
              <a:ext cx="5497716" cy="528066"/>
            </a:xfrm>
            <a:prstGeom prst="rect">
              <a:avLst/>
            </a:prstGeom>
            <a:noFill/>
            <a:ln>
              <a:noFill/>
            </a:ln>
          </p:spPr>
          <p:txBody>
            <a:bodyPr wrap="none" lIns="0" tIns="0" rIns="0" bIns="0" anchor="t" anchorCtr="0">
              <a:spAutoFit/>
            </a:bodyPr>
            <a:lstStyle/>
            <a:p>
              <a:pPr algn="l"/>
              <a:r>
                <a:rPr lang="zh-CN" sz="2700" dirty="0">
                  <a:solidFill>
                    <a:schemeClr val="accent1"/>
                  </a:solidFill>
                  <a:latin typeface="+mn-lt"/>
                  <a:ea typeface="+mn-ea"/>
                  <a:cs typeface="+mn-cs"/>
                </a:rPr>
                <a:t>第16章 多媒体 · 16.3 录制音频</a:t>
              </a:r>
            </a:p>
          </p:txBody>
        </p:sp>
      </p:grpSp>
      <p:grpSp>
        <p:nvGrpSpPr>
          <p:cNvPr id="7" name="Group 7"/>
          <p:cNvGrpSpPr/>
          <p:nvPr/>
        </p:nvGrpSpPr>
        <p:grpSpPr>
          <a:xfrm>
            <a:off x="595884" y="4471035"/>
            <a:ext cx="6569964" cy="1339977"/>
            <a:chOff x="595884" y="4471035"/>
            <a:chExt cx="6569964" cy="1339977"/>
          </a:xfrm>
        </p:grpSpPr>
        <p:sp>
          <p:nvSpPr>
            <p:cNvPr id="5" name="TextBox 5"/>
            <p:cNvSpPr txBox="1"/>
            <p:nvPr/>
          </p:nvSpPr>
          <p:spPr>
            <a:xfrm>
              <a:off x="595884" y="4471035"/>
              <a:ext cx="6569964" cy="528066"/>
            </a:xfrm>
            <a:prstGeom prst="rect">
              <a:avLst/>
            </a:prstGeom>
            <a:noFill/>
            <a:ln>
              <a:noFill/>
            </a:ln>
          </p:spPr>
          <p:txBody>
            <a:bodyPr wrap="none" lIns="0" tIns="0" rIns="0" bIns="0" anchor="t" anchorCtr="0">
              <a:spAutoFit/>
            </a:bodyPr>
            <a:lstStyle/>
            <a:p>
              <a:pPr algn="l"/>
              <a:r>
                <a:rPr lang="zh-CN" sz="2700" dirty="0">
                  <a:solidFill>
                    <a:schemeClr val="dk1"/>
                  </a:solidFill>
                  <a:latin typeface="+mn-lt"/>
                  <a:ea typeface="+mn-ea"/>
                  <a:cs typeface="+mn-cs"/>
                </a:rPr>
                <a:t>声音怎样从麦克风进入指定的录音文件？</a:t>
              </a:r>
            </a:p>
          </p:txBody>
        </p:sp>
        <p:sp>
          <p:nvSpPr>
            <p:cNvPr id="6" name="TextBox 6"/>
            <p:cNvSpPr txBox="1"/>
            <p:nvPr/>
          </p:nvSpPr>
          <p:spPr>
            <a:xfrm>
              <a:off x="597408" y="53416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先连接对象，再检查设备、格式与录制结果。</a:t>
              </a:r>
            </a:p>
          </p:txBody>
        </p:sp>
      </p:grpSp>
      <p:sp>
        <p:nvSpPr>
          <p:cNvPr id="8" name="TextBox 8"/>
          <p:cNvSpPr txBox="1"/>
          <p:nvPr/>
        </p:nvSpPr>
        <p:spPr>
          <a:xfrm>
            <a:off x="603504" y="6404610"/>
            <a:ext cx="531556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 C++ 开发指南》16.3 · Qt 6.2.3 · F080、F081 · 01 / 37</a:t>
            </a: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会话把输入和录制器接起来</a:t>
              </a:r>
            </a:p>
          </p:txBody>
        </p:sp>
      </p:grpSp>
      <p:grpSp>
        <p:nvGrpSpPr>
          <p:cNvPr id="5" name="Group 5"/>
          <p:cNvGrpSpPr/>
          <p:nvPr/>
        </p:nvGrpSpPr>
        <p:grpSpPr>
          <a:xfrm>
            <a:off x="3276600" y="2609850"/>
            <a:ext cx="590550" cy="1"/>
            <a:chOff x="3276600" y="2609850"/>
            <a:chExt cx="590550" cy="1"/>
          </a:xfrm>
        </p:grpSpPr>
        <p:sp>
          <p:nvSpPr>
            <p:cNvPr id="4" name="Line 4"/>
            <p:cNvSpPr/>
            <p:nvPr/>
          </p:nvSpPr>
          <p:spPr>
            <a:xfrm>
              <a:off x="3276600" y="2609850"/>
              <a:ext cx="590550" cy="1"/>
            </a:xfrm>
            <a:prstGeom prst="line">
              <a:avLst/>
            </a:prstGeom>
            <a:noFill/>
            <a:ln w="19050">
              <a:solidFill>
                <a:schemeClr val="accent3"/>
              </a:solidFill>
              <a:tailEnd type="triangle" w="lg" len="lg"/>
            </a:ln>
          </p:spPr>
        </p:sp>
      </p:grpSp>
      <p:grpSp>
        <p:nvGrpSpPr>
          <p:cNvPr id="7" name="Group 7"/>
          <p:cNvGrpSpPr/>
          <p:nvPr/>
        </p:nvGrpSpPr>
        <p:grpSpPr>
          <a:xfrm>
            <a:off x="7772400" y="2609850"/>
            <a:ext cx="590550" cy="1"/>
            <a:chOff x="7772400" y="2609850"/>
            <a:chExt cx="590550" cy="1"/>
          </a:xfrm>
        </p:grpSpPr>
        <p:sp>
          <p:nvSpPr>
            <p:cNvPr id="6" name="Line 6"/>
            <p:cNvSpPr/>
            <p:nvPr/>
          </p:nvSpPr>
          <p:spPr>
            <a:xfrm>
              <a:off x="7772400" y="2609850"/>
              <a:ext cx="590550" cy="1"/>
            </a:xfrm>
            <a:prstGeom prst="line">
              <a:avLst/>
            </a:prstGeom>
            <a:noFill/>
            <a:ln w="19050">
              <a:solidFill>
                <a:schemeClr val="accent3"/>
              </a:solidFill>
              <a:tailEnd type="triangle" w="lg" len="lg"/>
            </a:ln>
          </p:spPr>
        </p:sp>
      </p:grpSp>
      <p:grpSp>
        <p:nvGrpSpPr>
          <p:cNvPr id="10" name="Group 10"/>
          <p:cNvGrpSpPr/>
          <p:nvPr/>
        </p:nvGrpSpPr>
        <p:grpSpPr>
          <a:xfrm>
            <a:off x="609600" y="1981200"/>
            <a:ext cx="2667000" cy="1257300"/>
            <a:chOff x="609600" y="1981200"/>
            <a:chExt cx="2667000" cy="1257300"/>
          </a:xfrm>
        </p:grpSpPr>
        <p:sp>
          <p:nvSpPr>
            <p:cNvPr id="8" name="Rectangle 8"/>
            <p:cNvSpPr/>
            <p:nvPr/>
          </p:nvSpPr>
          <p:spPr>
            <a:xfrm>
              <a:off x="609600" y="1981200"/>
              <a:ext cx="2667000" cy="1257300"/>
            </a:xfrm>
            <a:prstGeom prst="rect">
              <a:avLst/>
            </a:prstGeom>
            <a:solidFill>
              <a:schemeClr val="lt2"/>
            </a:solidFill>
            <a:ln>
              <a:noFill/>
            </a:ln>
          </p:spPr>
        </p:sp>
        <p:sp>
          <p:nvSpPr>
            <p:cNvPr id="9" name="TextBox 9"/>
            <p:cNvSpPr txBox="1"/>
            <p:nvPr/>
          </p:nvSpPr>
          <p:spPr>
            <a:xfrm>
              <a:off x="826008" y="2141220"/>
              <a:ext cx="1868424" cy="1002792"/>
            </a:xfrm>
            <a:prstGeom prst="rect">
              <a:avLst/>
            </a:prstGeom>
            <a:noFill/>
            <a:ln>
              <a:noFill/>
            </a:ln>
          </p:spPr>
          <p:txBody>
            <a:bodyPr wrap="none" lIns="0" tIns="0" rIns="0" bIns="0" anchor="t" anchorCtr="0">
              <a:spAutoFit/>
            </a:bodyPr>
            <a:lstStyle/>
            <a:p>
              <a:pPr algn="l">
                <a:lnSpc>
                  <a:spcPts val="4200"/>
                </a:lnSpc>
              </a:pPr>
              <a:r>
                <a:rPr lang="zh-CN" sz="2400" dirty="0">
                  <a:solidFill>
                    <a:schemeClr val="dk1"/>
                  </a:solidFill>
                  <a:latin typeface="+mn-lt"/>
                  <a:ea typeface="+mn-ea"/>
                  <a:cs typeface="+mn-cs"/>
                </a:rPr>
                <a:t>QAudioInput</a:t>
              </a:r>
              <a:br/>
              <a:r>
                <a:rPr lang="zh-CN" sz="2400" dirty="0">
                  <a:solidFill>
                    <a:schemeClr val="dk1"/>
                  </a:solidFill>
                  <a:latin typeface="+mn-lt"/>
                  <a:ea typeface="+mn-ea"/>
                  <a:cs typeface="+mn-cs"/>
                </a:rPr>
                <a:t>所选麦克风</a:t>
              </a:r>
            </a:p>
          </p:txBody>
        </p:sp>
      </p:grpSp>
      <p:grpSp>
        <p:nvGrpSpPr>
          <p:cNvPr id="13" name="Group 13"/>
          <p:cNvGrpSpPr/>
          <p:nvPr/>
        </p:nvGrpSpPr>
        <p:grpSpPr>
          <a:xfrm>
            <a:off x="3886200" y="1981200"/>
            <a:ext cx="3886200" cy="1257300"/>
            <a:chOff x="3886200" y="1981200"/>
            <a:chExt cx="3886200" cy="1257300"/>
          </a:xfrm>
        </p:grpSpPr>
        <p:sp>
          <p:nvSpPr>
            <p:cNvPr id="11" name="Rectangle 11"/>
            <p:cNvSpPr/>
            <p:nvPr/>
          </p:nvSpPr>
          <p:spPr>
            <a:xfrm>
              <a:off x="3886200" y="1981200"/>
              <a:ext cx="3886200" cy="1257300"/>
            </a:xfrm>
            <a:prstGeom prst="rect">
              <a:avLst/>
            </a:prstGeom>
            <a:solidFill>
              <a:schemeClr val="lt2"/>
            </a:solidFill>
            <a:ln>
              <a:noFill/>
            </a:ln>
          </p:spPr>
        </p:sp>
        <p:sp>
          <p:nvSpPr>
            <p:cNvPr id="12" name="TextBox 12"/>
            <p:cNvSpPr txBox="1"/>
            <p:nvPr/>
          </p:nvSpPr>
          <p:spPr>
            <a:xfrm>
              <a:off x="4102608" y="2141220"/>
              <a:ext cx="3377184" cy="1002792"/>
            </a:xfrm>
            <a:prstGeom prst="rect">
              <a:avLst/>
            </a:prstGeom>
            <a:noFill/>
            <a:ln>
              <a:noFill/>
            </a:ln>
          </p:spPr>
          <p:txBody>
            <a:bodyPr wrap="none" lIns="0" tIns="0" rIns="0" bIns="0" anchor="t" anchorCtr="0">
              <a:spAutoFit/>
            </a:bodyPr>
            <a:lstStyle/>
            <a:p>
              <a:pPr algn="l">
                <a:lnSpc>
                  <a:spcPts val="4200"/>
                </a:lnSpc>
              </a:pPr>
              <a:r>
                <a:rPr lang="zh-CN" sz="2400" dirty="0">
                  <a:solidFill>
                    <a:schemeClr val="dk1"/>
                  </a:solidFill>
                  <a:latin typeface="+mn-lt"/>
                  <a:ea typeface="+mn-ea"/>
                  <a:cs typeface="+mn-cs"/>
                </a:rPr>
                <a:t>QMediaCaptureSession</a:t>
              </a:r>
              <a:br/>
              <a:r>
                <a:rPr lang="zh-CN" sz="2400" dirty="0">
                  <a:solidFill>
                    <a:schemeClr val="dk1"/>
                  </a:solidFill>
                  <a:latin typeface="+mn-lt"/>
                  <a:ea typeface="+mn-ea"/>
                  <a:cs typeface="+mn-cs"/>
                </a:rPr>
                <a:t>保存采集关联</a:t>
              </a:r>
            </a:p>
          </p:txBody>
        </p:sp>
      </p:grpSp>
      <p:grpSp>
        <p:nvGrpSpPr>
          <p:cNvPr id="16" name="Group 16"/>
          <p:cNvGrpSpPr/>
          <p:nvPr/>
        </p:nvGrpSpPr>
        <p:grpSpPr>
          <a:xfrm>
            <a:off x="8382000" y="1981200"/>
            <a:ext cx="3200400" cy="1257300"/>
            <a:chOff x="8382000" y="1981200"/>
            <a:chExt cx="3200400" cy="1257300"/>
          </a:xfrm>
        </p:grpSpPr>
        <p:sp>
          <p:nvSpPr>
            <p:cNvPr id="14" name="Rectangle 14"/>
            <p:cNvSpPr/>
            <p:nvPr/>
          </p:nvSpPr>
          <p:spPr>
            <a:xfrm>
              <a:off x="8382000" y="1981200"/>
              <a:ext cx="3200400" cy="1257300"/>
            </a:xfrm>
            <a:prstGeom prst="rect">
              <a:avLst/>
            </a:prstGeom>
            <a:solidFill>
              <a:schemeClr val="lt2"/>
            </a:solidFill>
            <a:ln>
              <a:noFill/>
            </a:ln>
          </p:spPr>
        </p:sp>
        <p:sp>
          <p:nvSpPr>
            <p:cNvPr id="15" name="TextBox 15"/>
            <p:cNvSpPr txBox="1"/>
            <p:nvPr/>
          </p:nvSpPr>
          <p:spPr>
            <a:xfrm>
              <a:off x="8598408" y="2141220"/>
              <a:ext cx="2462784" cy="1002792"/>
            </a:xfrm>
            <a:prstGeom prst="rect">
              <a:avLst/>
            </a:prstGeom>
            <a:noFill/>
            <a:ln>
              <a:noFill/>
            </a:ln>
          </p:spPr>
          <p:txBody>
            <a:bodyPr wrap="none" lIns="0" tIns="0" rIns="0" bIns="0" anchor="t" anchorCtr="0">
              <a:spAutoFit/>
            </a:bodyPr>
            <a:lstStyle/>
            <a:p>
              <a:pPr algn="l">
                <a:lnSpc>
                  <a:spcPts val="4200"/>
                </a:lnSpc>
              </a:pPr>
              <a:r>
                <a:rPr lang="zh-CN" sz="2400" dirty="0">
                  <a:solidFill>
                    <a:schemeClr val="dk1"/>
                  </a:solidFill>
                  <a:latin typeface="+mn-lt"/>
                  <a:ea typeface="+mn-ea"/>
                  <a:cs typeface="+mn-cs"/>
                </a:rPr>
                <a:t>QMediaRecorder</a:t>
              </a:r>
              <a:br/>
              <a:r>
                <a:rPr lang="zh-CN" sz="2400" dirty="0">
                  <a:solidFill>
                    <a:schemeClr val="dk1"/>
                  </a:solidFill>
                  <a:latin typeface="+mn-lt"/>
                  <a:ea typeface="+mn-ea"/>
                  <a:cs typeface="+mn-cs"/>
                </a:rPr>
                <a:t>编码、容器与输出</a:t>
              </a:r>
            </a:p>
          </p:txBody>
        </p:sp>
      </p:grpSp>
      <p:grpSp>
        <p:nvGrpSpPr>
          <p:cNvPr id="20" name="Group 20"/>
          <p:cNvGrpSpPr/>
          <p:nvPr/>
        </p:nvGrpSpPr>
        <p:grpSpPr>
          <a:xfrm>
            <a:off x="597408" y="3855720"/>
            <a:ext cx="7778496" cy="2145792"/>
            <a:chOff x="597408" y="3855720"/>
            <a:chExt cx="7778496" cy="2145792"/>
          </a:xfrm>
        </p:grpSpPr>
        <p:sp>
          <p:nvSpPr>
            <p:cNvPr id="17" name="TextBox 17"/>
            <p:cNvSpPr txBox="1"/>
            <p:nvPr/>
          </p:nvSpPr>
          <p:spPr>
            <a:xfrm>
              <a:off x="597408" y="3855720"/>
              <a:ext cx="746258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session-&gt;setAudioInput(input)接入音频输入。</a:t>
              </a:r>
            </a:p>
          </p:txBody>
        </p:sp>
        <p:sp>
          <p:nvSpPr>
            <p:cNvPr id="18" name="TextBox 18"/>
            <p:cNvSpPr txBox="1"/>
            <p:nvPr/>
          </p:nvSpPr>
          <p:spPr>
            <a:xfrm>
              <a:off x="597408" y="4693920"/>
              <a:ext cx="73054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session-&gt;setRecorder(recorder)接入录制器。</a:t>
              </a:r>
            </a:p>
          </p:txBody>
        </p:sp>
        <p:sp>
          <p:nvSpPr>
            <p:cNvPr id="19" name="TextBox 19"/>
            <p:cNvSpPr txBox="1"/>
            <p:nvPr/>
          </p:nvSpPr>
          <p:spPr>
            <a:xfrm>
              <a:off x="597408" y="55321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这两条关联接通本轮路径；对象寿命另由父对象管理。</a:t>
              </a:r>
            </a:p>
          </p:txBody>
        </p:sp>
      </p:grpSp>
      <p:sp>
        <p:nvSpPr>
          <p:cNvPr id="21" name="TextBox 21"/>
          <p:cNvSpPr txBox="1"/>
          <p:nvPr/>
        </p:nvSpPr>
        <p:spPr>
          <a:xfrm>
            <a:off x="603504" y="6404610"/>
            <a:ext cx="478231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先说明对象职责，再建立关联 · F060、F080、F113 · 02 / 37</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每轮创建独立采集对象</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603542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session = new QMediaCaptureSession(this);</a:t>
              </a:r>
              <a:br/>
              <a:r>
                <a:rPr lang="zh-CN" sz="2100" dirty="0">
                  <a:solidFill>
                    <a:schemeClr val="dk1"/>
                  </a:solidFill>
                  <a:latin typeface="+mn-lt"/>
                  <a:ea typeface="+mn-ea"/>
                  <a:cs typeface="+mn-cs"/>
                </a:rPr>
                <a:t>input = new QAudioInput(this);</a:t>
              </a:r>
              <a:br/>
              <a:r>
                <a:rPr lang="zh-CN" sz="2100" dirty="0">
                  <a:solidFill>
                    <a:schemeClr val="dk1"/>
                  </a:solidFill>
                  <a:latin typeface="+mn-lt"/>
                  <a:ea typeface="+mn-ea"/>
                  <a:cs typeface="+mn-cs"/>
                </a:rPr>
                <a:t>recorder = new QMediaRecorder(this);</a:t>
              </a:r>
              <a:br/>
              <a:r>
                <a:rPr lang="zh-CN" sz="2100" dirty="0">
                  <a:solidFill>
                    <a:schemeClr val="dk1"/>
                  </a:solidFill>
                  <a:latin typeface="+mn-lt"/>
                  <a:ea typeface="+mn-ea"/>
                  <a:cs typeface="+mn-cs"/>
                </a:rPr>
                <a:t>session-&gt;setAudioInput(input);</a:t>
              </a:r>
              <a:br/>
              <a:r>
                <a:rPr lang="zh-CN" sz="2100" dirty="0">
                  <a:solidFill>
                    <a:schemeClr val="dk1"/>
                  </a:solidFill>
                  <a:latin typeface="+mn-lt"/>
                  <a:ea typeface="+mn-ea"/>
                  <a:cs typeface="+mn-cs"/>
                </a:rPr>
                <a:t>session-&gt;setRecorder(recorder);</a:t>
              </a:r>
            </a:p>
          </p:txBody>
        </p:sp>
      </p:grpSp>
      <p:grpSp>
        <p:nvGrpSpPr>
          <p:cNvPr id="10" name="Group 10"/>
          <p:cNvGrpSpPr/>
          <p:nvPr/>
        </p:nvGrpSpPr>
        <p:grpSpPr>
          <a:xfrm>
            <a:off x="597408" y="4541520"/>
            <a:ext cx="7988503" cy="1574292"/>
            <a:chOff x="597408" y="4541520"/>
            <a:chExt cx="7988503" cy="1574292"/>
          </a:xfrm>
        </p:grpSpPr>
        <p:sp>
          <p:nvSpPr>
            <p:cNvPr id="7" name="TextBox 7"/>
            <p:cNvSpPr txBox="1"/>
            <p:nvPr/>
          </p:nvSpPr>
          <p:spPr>
            <a:xfrm>
              <a:off x="597408" y="45415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这三个对象属于本轮，窗口保存成员供结果槽访问。</a:t>
              </a:r>
            </a:p>
          </p:txBody>
        </p:sp>
        <p:sp>
          <p:nvSpPr>
            <p:cNvPr id="8" name="TextBox 8"/>
            <p:cNvSpPr txBox="1"/>
            <p:nvPr/>
          </p:nvSpPr>
          <p:spPr>
            <a:xfrm>
              <a:off x="597408" y="49606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本例保持它们到录制、暂停和文件核对结束。</a:t>
              </a:r>
            </a:p>
          </p:txBody>
        </p:sp>
        <p:sp>
          <p:nvSpPr>
            <p:cNvPr id="9" name="TextBox 9"/>
            <p:cNvSpPr txBox="1"/>
            <p:nvPr/>
          </p:nvSpPr>
          <p:spPr>
            <a:xfrm>
              <a:off x="597408" y="5646420"/>
              <a:ext cx="798850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结束本轮并回收旧链后再建新链；暂停恢复不重复new。</a:t>
              </a:r>
            </a:p>
          </p:txBody>
        </p:sp>
      </p:grpSp>
      <p:sp>
        <p:nvSpPr>
          <p:cNvPr id="11" name="TextBox 11"/>
          <p:cNvSpPr txBox="1"/>
          <p:nvPr/>
        </p:nvSpPr>
        <p:spPr>
          <a:xfrm>
            <a:off x="603504" y="6404610"/>
            <a:ext cx="839408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每轮独立对象链是本例策略；prepareNextTake先接通知，不自动record · F080、F113、F224—F229 · 03 / 37</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没有麦克风时先结束准备</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926249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QAudioDevice device = QMediaDevices::defaultAudioInput();</a:t>
              </a:r>
              <a:br/>
              <a:r>
                <a:rPr lang="zh-CN" sz="2100" dirty="0">
                  <a:solidFill>
                    <a:schemeClr val="dk1"/>
                  </a:solidFill>
                  <a:latin typeface="+mn-lt"/>
                  <a:ea typeface="+mn-ea"/>
                  <a:cs typeface="+mn-cs"/>
                </a:rPr>
                <a:t>if (device.isNull()) {</a:t>
              </a:r>
              <a:br/>
              <a:r>
                <a:rPr lang="zh-CN" sz="2100" dirty="0">
                  <a:solidFill>
                    <a:schemeClr val="dk1"/>
                  </a:solidFill>
                  <a:latin typeface="+mn-lt"/>
                  <a:ea typeface="+mn-ea"/>
                  <a:cs typeface="+mn-cs"/>
                </a:rPr>
                <a:t xml:space="preserve">    ui-&gt;actRecord-&gt;setEnabled(false);</a:t>
              </a:r>
              <a:br/>
              <a:r>
                <a:rPr lang="zh-CN" sz="2100" dirty="0">
                  <a:solidFill>
                    <a:schemeClr val="dk1"/>
                  </a:solidFill>
                  <a:latin typeface="+mn-lt"/>
                  <a:ea typeface="+mn-ea"/>
                  <a:cs typeface="+mn-cs"/>
                </a:rPr>
                <a:t xml:space="preserve">    ui-&gt;statusLabel-&gt;setText(</a:t>
              </a:r>
              <a:br/>
              <a:r>
                <a:rPr lang="zh-CN" sz="2100" dirty="0">
                  <a:solidFill>
                    <a:schemeClr val="dk1"/>
                  </a:solidFill>
                  <a:latin typeface="+mn-lt"/>
                  <a:ea typeface="+mn-ea"/>
                  <a:cs typeface="+mn-cs"/>
                </a:rPr>
                <a:t xml:space="preserve">        QStringLiteral("没有音频输入设备"));</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p>
          </p:txBody>
        </p:sp>
      </p:grpSp>
      <p:grpSp>
        <p:nvGrpSpPr>
          <p:cNvPr id="9" name="Group 9"/>
          <p:cNvGrpSpPr/>
          <p:nvPr/>
        </p:nvGrpSpPr>
        <p:grpSpPr>
          <a:xfrm>
            <a:off x="597408" y="5151120"/>
            <a:ext cx="8424672" cy="888492"/>
            <a:chOff x="597408" y="5151120"/>
            <a:chExt cx="8424672" cy="888492"/>
          </a:xfrm>
        </p:grpSpPr>
        <p:sp>
          <p:nvSpPr>
            <p:cNvPr id="7" name="TextBox 7"/>
            <p:cNvSpPr txBox="1"/>
            <p:nvPr/>
          </p:nvSpPr>
          <p:spPr>
            <a:xfrm>
              <a:off x="597408" y="51511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这次准备结束，录音入口禁用，并显示没有设备的原因。</a:t>
              </a:r>
            </a:p>
          </p:txBody>
        </p:sp>
        <p:sp>
          <p:nvSpPr>
            <p:cNvPr id="8" name="TextBox 8"/>
            <p:cNvSpPr txBox="1"/>
            <p:nvPr/>
          </p:nvSpPr>
          <p:spPr>
            <a:xfrm>
              <a:off x="597408" y="55702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设备有效后再读首选格式和描述；发现新设备后重新检查。</a:t>
              </a:r>
            </a:p>
          </p:txBody>
        </p:sp>
      </p:grpSp>
      <p:sp>
        <p:nvSpPr>
          <p:cNvPr id="10" name="TextBox 10"/>
          <p:cNvSpPr txBox="1"/>
          <p:nvPr/>
        </p:nvSpPr>
        <p:spPr>
          <a:xfrm>
            <a:off x="603504" y="6404610"/>
            <a:ext cx="607070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长期设备监听与结果连接先建立，避免return跳过接线 · F072、F074 · 04 / 37</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列表项保存实际设备对象</a:t>
              </a:r>
            </a:p>
          </p:txBody>
        </p:sp>
      </p:grpSp>
      <p:grpSp>
        <p:nvGrpSpPr>
          <p:cNvPr id="6" name="Group 6"/>
          <p:cNvGrpSpPr/>
          <p:nvPr/>
        </p:nvGrpSpPr>
        <p:grpSpPr>
          <a:xfrm>
            <a:off x="609600" y="1828800"/>
            <a:ext cx="10972800" cy="2628900"/>
            <a:chOff x="609600" y="1828800"/>
            <a:chExt cx="10972800" cy="2628900"/>
          </a:xfrm>
        </p:grpSpPr>
        <p:sp>
          <p:nvSpPr>
            <p:cNvPr id="4" name="Rectangle 4"/>
            <p:cNvSpPr/>
            <p:nvPr/>
          </p:nvSpPr>
          <p:spPr>
            <a:xfrm>
              <a:off x="609600" y="1828800"/>
              <a:ext cx="10972800" cy="2628900"/>
            </a:xfrm>
            <a:prstGeom prst="rect">
              <a:avLst/>
            </a:prstGeom>
            <a:solidFill>
              <a:schemeClr val="lt2"/>
            </a:solidFill>
            <a:ln>
              <a:noFill/>
            </a:ln>
          </p:spPr>
        </p:sp>
        <p:sp>
          <p:nvSpPr>
            <p:cNvPr id="5" name="TextBox 5"/>
            <p:cNvSpPr txBox="1"/>
            <p:nvPr/>
          </p:nvSpPr>
          <p:spPr>
            <a:xfrm>
              <a:off x="827532" y="1983105"/>
              <a:ext cx="7502271"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ui-&gt;comboDevices-&gt;clear();</a:t>
              </a:r>
              <a:br/>
              <a:r>
                <a:rPr lang="zh-CN" sz="2100" dirty="0">
                  <a:solidFill>
                    <a:schemeClr val="dk1"/>
                  </a:solidFill>
                  <a:latin typeface="+mn-lt"/>
                  <a:ea typeface="+mn-ea"/>
                  <a:cs typeface="+mn-cs"/>
                </a:rPr>
                <a:t>for (const QAudioDevice &amp;device :</a:t>
              </a:r>
              <a:br/>
              <a:r>
                <a:rPr lang="zh-CN" sz="2100" dirty="0">
                  <a:solidFill>
                    <a:schemeClr val="dk1"/>
                  </a:solidFill>
                  <a:latin typeface="+mn-lt"/>
                  <a:ea typeface="+mn-ea"/>
                  <a:cs typeface="+mn-cs"/>
                </a:rPr>
                <a:t xml:space="preserve">     QMediaDevices::audioInputs()) {</a:t>
              </a:r>
              <a:br/>
              <a:r>
                <a:rPr lang="zh-CN" sz="2100" dirty="0">
                  <a:solidFill>
                    <a:schemeClr val="dk1"/>
                  </a:solidFill>
                  <a:latin typeface="+mn-lt"/>
                  <a:ea typeface="+mn-ea"/>
                  <a:cs typeface="+mn-cs"/>
                </a:rPr>
                <a:t xml:space="preserve">    ui-&gt;comboDevices-&gt;addItem(device.description(),</a:t>
              </a:r>
              <a:br/>
              <a:r>
                <a:rPr lang="zh-CN" sz="2100" dirty="0">
                  <a:solidFill>
                    <a:schemeClr val="dk1"/>
                  </a:solidFill>
                  <a:latin typeface="+mn-lt"/>
                  <a:ea typeface="+mn-ea"/>
                  <a:cs typeface="+mn-cs"/>
                </a:rPr>
                <a:t xml:space="preserve">        QVariant::fromValue(device));</a:t>
              </a:r>
              <a:br/>
              <a:r>
                <a:rPr lang="zh-CN" sz="2100" dirty="0">
                  <a:solidFill>
                    <a:schemeClr val="dk1"/>
                  </a:solidFill>
                  <a:latin typeface="+mn-lt"/>
                  <a:ea typeface="+mn-ea"/>
                  <a:cs typeface="+mn-cs"/>
                </a:rPr>
                <a:t>}</a:t>
              </a:r>
            </a:p>
          </p:txBody>
        </p:sp>
      </p:grpSp>
      <p:grpSp>
        <p:nvGrpSpPr>
          <p:cNvPr id="10" name="Group 10"/>
          <p:cNvGrpSpPr/>
          <p:nvPr/>
        </p:nvGrpSpPr>
        <p:grpSpPr>
          <a:xfrm>
            <a:off x="597408" y="4884420"/>
            <a:ext cx="8648700" cy="1307592"/>
            <a:chOff x="597408" y="4884420"/>
            <a:chExt cx="8648700" cy="1307592"/>
          </a:xfrm>
        </p:grpSpPr>
        <p:sp>
          <p:nvSpPr>
            <p:cNvPr id="7" name="TextBox 7"/>
            <p:cNvSpPr txBox="1"/>
            <p:nvPr/>
          </p:nvSpPr>
          <p:spPr>
            <a:xfrm>
              <a:off x="597408" y="4884420"/>
              <a:ext cx="864870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描述供人选择，用户数据保存这一项对应的QAudioDevice。</a:t>
              </a:r>
            </a:p>
          </p:txBody>
        </p:sp>
        <p:sp>
          <p:nvSpPr>
            <p:cNvPr id="8" name="TextBox 8"/>
            <p:cNvSpPr txBox="1"/>
            <p:nvPr/>
          </p:nvSpPr>
          <p:spPr>
            <a:xfrm>
              <a:off x="597408" y="53035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下一步读取当前项，不用另一轮枚举的旧索引代替设备。</a:t>
              </a:r>
            </a:p>
          </p:txBody>
        </p:sp>
        <p:sp>
          <p:nvSpPr>
            <p:cNvPr id="9" name="TextBox 9"/>
            <p:cNvSpPr txBox="1"/>
            <p:nvPr/>
          </p:nvSpPr>
          <p:spPr>
            <a:xfrm>
              <a:off x="597408" y="572262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列表为空时继续禁用录音；重建时检查原设备是否仍在。</a:t>
              </a:r>
            </a:p>
          </p:txBody>
        </p:sp>
      </p:grpSp>
      <p:sp>
        <p:nvSpPr>
          <p:cNvPr id="11" name="TextBox 11"/>
          <p:cNvSpPr txBox="1"/>
          <p:nvPr/>
        </p:nvSpPr>
        <p:spPr>
          <a:xfrm>
            <a:off x="603504" y="6404610"/>
            <a:ext cx="50529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显示文字、列表位置与设备身份分别处理 · F072、F074 · 05 / 37</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开始前读取用户所选设备</a:t>
              </a:r>
            </a:p>
          </p:txBody>
        </p:sp>
      </p:grpSp>
      <p:grpSp>
        <p:nvGrpSpPr>
          <p:cNvPr id="6" name="Group 6"/>
          <p:cNvGrpSpPr/>
          <p:nvPr/>
        </p:nvGrpSpPr>
        <p:grpSpPr>
          <a:xfrm>
            <a:off x="609600" y="1828800"/>
            <a:ext cx="10972800" cy="2095500"/>
            <a:chOff x="609600" y="1828800"/>
            <a:chExt cx="10972800" cy="2095500"/>
          </a:xfrm>
        </p:grpSpPr>
        <p:sp>
          <p:nvSpPr>
            <p:cNvPr id="4" name="Rectangle 4"/>
            <p:cNvSpPr/>
            <p:nvPr/>
          </p:nvSpPr>
          <p:spPr>
            <a:xfrm>
              <a:off x="609600" y="1828800"/>
              <a:ext cx="10972800" cy="2095500"/>
            </a:xfrm>
            <a:prstGeom prst="rect">
              <a:avLst/>
            </a:prstGeom>
            <a:solidFill>
              <a:schemeClr val="lt2"/>
            </a:solidFill>
            <a:ln>
              <a:noFill/>
            </a:ln>
          </p:spPr>
        </p:sp>
        <p:sp>
          <p:nvSpPr>
            <p:cNvPr id="5" name="TextBox 5"/>
            <p:cNvSpPr txBox="1"/>
            <p:nvPr/>
          </p:nvSpPr>
          <p:spPr>
            <a:xfrm>
              <a:off x="827532" y="1983105"/>
              <a:ext cx="823569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QVariant value = ui-&gt;comboDevices-&gt;currentData();</a:t>
              </a:r>
              <a:br/>
              <a:r>
                <a:rPr lang="zh-CN" sz="2100" dirty="0">
                  <a:solidFill>
                    <a:schemeClr val="dk1"/>
                  </a:solidFill>
                  <a:latin typeface="+mn-lt"/>
                  <a:ea typeface="+mn-ea"/>
                  <a:cs typeface="+mn-cs"/>
                </a:rPr>
                <a:t>const QAudioDevice device = value.value&lt;QAudioDevice&gt;();</a:t>
              </a:r>
              <a:br/>
              <a:r>
                <a:rPr lang="zh-CN" sz="2100" dirty="0">
                  <a:solidFill>
                    <a:schemeClr val="dk1"/>
                  </a:solidFill>
                  <a:latin typeface="+mn-lt"/>
                  <a:ea typeface="+mn-ea"/>
                  <a:cs typeface="+mn-cs"/>
                </a:rPr>
                <a:t>if (!value.isValid() || device.isNull()) return;</a:t>
              </a:r>
              <a:br/>
              <a:r>
                <a:rPr lang="zh-CN" sz="2100" dirty="0">
                  <a:solidFill>
                    <a:schemeClr val="dk1"/>
                  </a:solidFill>
                  <a:latin typeface="+mn-lt"/>
                  <a:ea typeface="+mn-ea"/>
                  <a:cs typeface="+mn-cs"/>
                </a:rPr>
                <a:t>input-&gt;setDevice(device);</a:t>
              </a:r>
            </a:p>
          </p:txBody>
        </p:sp>
      </p:grpSp>
      <p:grpSp>
        <p:nvGrpSpPr>
          <p:cNvPr id="10" name="Group 10"/>
          <p:cNvGrpSpPr/>
          <p:nvPr/>
        </p:nvGrpSpPr>
        <p:grpSpPr>
          <a:xfrm>
            <a:off x="597408" y="4389120"/>
            <a:ext cx="8424672" cy="1726692"/>
            <a:chOff x="597408" y="4389120"/>
            <a:chExt cx="8424672" cy="1726692"/>
          </a:xfrm>
        </p:grpSpPr>
        <p:sp>
          <p:nvSpPr>
            <p:cNvPr id="7" name="TextBox 7"/>
            <p:cNvSpPr txBox="1"/>
            <p:nvPr/>
          </p:nvSpPr>
          <p:spPr>
            <a:xfrm>
              <a:off x="597408" y="4389120"/>
              <a:ext cx="804702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currentData取当前项；转换、检查后交给本轮input。</a:t>
              </a:r>
            </a:p>
          </p:txBody>
        </p:sp>
        <p:sp>
          <p:nvSpPr>
            <p:cNvPr id="8" name="TextBox 8"/>
            <p:cNvSpPr txBox="1"/>
            <p:nvPr/>
          </p:nvSpPr>
          <p:spPr>
            <a:xfrm>
              <a:off x="597408" y="48082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教材列出多个设备，录音时却固定使用默认设备。</a:t>
              </a:r>
            </a:p>
          </p:txBody>
        </p:sp>
        <p:sp>
          <p:nvSpPr>
            <p:cNvPr id="9" name="TextBox 9"/>
            <p:cNvSpPr txBox="1"/>
            <p:nvPr/>
          </p:nvSpPr>
          <p:spPr>
            <a:xfrm>
              <a:off x="597408" y="56464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教学版本把当前选择真正用于录音，选择与输入保持一致。</a:t>
              </a:r>
            </a:p>
          </p:txBody>
        </p:sp>
      </p:grpSp>
      <p:sp>
        <p:nvSpPr>
          <p:cNvPr id="11" name="TextBox 11"/>
          <p:cNvSpPr txBox="1"/>
          <p:nvPr/>
        </p:nvSpPr>
        <p:spPr>
          <a:xfrm>
            <a:off x="603504" y="6404610"/>
            <a:ext cx="553760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新录音准备时设置设备；暂停恢复保留本轮选择 · F072、F074 · 06 / 37</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设备变化重新检查当前选择</a:t>
              </a:r>
            </a:p>
          </p:txBody>
        </p:sp>
      </p:grpSp>
      <p:grpSp>
        <p:nvGrpSpPr>
          <p:cNvPr id="9" name="Group 9"/>
          <p:cNvGrpSpPr/>
          <p:nvPr/>
        </p:nvGrpSpPr>
        <p:grpSpPr>
          <a:xfrm>
            <a:off x="597408" y="1950720"/>
            <a:ext cx="7455408" cy="3822192"/>
            <a:chOff x="597408" y="1950720"/>
            <a:chExt cx="7455408" cy="3822192"/>
          </a:xfrm>
        </p:grpSpPr>
        <p:sp>
          <p:nvSpPr>
            <p:cNvPr id="4" name="TextBox 4"/>
            <p:cNvSpPr txBox="1"/>
            <p:nvPr/>
          </p:nvSpPr>
          <p:spPr>
            <a:xfrm>
              <a:off x="597408" y="1950720"/>
              <a:ext cx="67970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audioInputsChanged通知输入设备清单变化。</a:t>
              </a:r>
            </a:p>
          </p:txBody>
        </p:sp>
        <p:sp>
          <p:nvSpPr>
            <p:cNvPr id="5" name="TextBox 5"/>
            <p:cNvSpPr txBox="1"/>
            <p:nvPr/>
          </p:nvSpPr>
          <p:spPr>
            <a:xfrm>
              <a:off x="597408" y="27889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空闲时重新获取列表，检查原选择是否仍存在。</a:t>
              </a:r>
            </a:p>
          </p:txBody>
        </p:sp>
        <p:sp>
          <p:nvSpPr>
            <p:cNvPr id="6" name="TextBox 6"/>
            <p:cNvSpPr txBox="1"/>
            <p:nvPr/>
          </p:nvSpPr>
          <p:spPr>
            <a:xfrm>
              <a:off x="597408" y="36271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录音期间设备失效，由错误处理停止本次操作。</a:t>
              </a:r>
            </a:p>
          </p:txBody>
        </p:sp>
        <p:sp>
          <p:nvSpPr>
            <p:cNvPr id="7" name="TextBox 7"/>
            <p:cNvSpPr txBox="1"/>
            <p:nvPr/>
          </p:nvSpPr>
          <p:spPr>
            <a:xfrm>
              <a:off x="597408" y="44653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不要在录制中悄悄改用另一支麦克风。</a:t>
              </a:r>
            </a:p>
          </p:txBody>
        </p:sp>
        <p:sp>
          <p:nvSpPr>
            <p:cNvPr id="8" name="TextBox 8"/>
            <p:cNvSpPr txBox="1"/>
            <p:nvPr/>
          </p:nvSpPr>
          <p:spPr>
            <a:xfrm>
              <a:off x="597408" y="53035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本轮确认或保留结果并回收旧链后，再选择新设备。</a:t>
              </a:r>
            </a:p>
          </p:txBody>
        </p:sp>
      </p:grpSp>
      <p:sp>
        <p:nvSpPr>
          <p:cNvPr id="10" name="TextBox 10"/>
          <p:cNvSpPr txBox="1"/>
          <p:nvPr/>
        </p:nvSpPr>
        <p:spPr>
          <a:xfrm>
            <a:off x="603504" y="6404610"/>
            <a:ext cx="708324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QMediaDevices监听长期保存；清单变化不自动解除本轮等待 · F072、F085、F218 · 07 / 37</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音频编码与文件容器</a:t>
              </a:r>
            </a:p>
          </p:txBody>
        </p:sp>
      </p:grpSp>
      <p:grpSp>
        <p:nvGrpSpPr>
          <p:cNvPr id="7" name="Group 7"/>
          <p:cNvGrpSpPr/>
          <p:nvPr/>
        </p:nvGrpSpPr>
        <p:grpSpPr>
          <a:xfrm>
            <a:off x="609600" y="1828800"/>
            <a:ext cx="5334000" cy="1828800"/>
            <a:chOff x="609600" y="1828800"/>
            <a:chExt cx="5334000" cy="1828800"/>
          </a:xfrm>
        </p:grpSpPr>
        <p:sp>
          <p:nvSpPr>
            <p:cNvPr id="4" name="Rectangle 4"/>
            <p:cNvSpPr/>
            <p:nvPr/>
          </p:nvSpPr>
          <p:spPr>
            <a:xfrm>
              <a:off x="609600" y="1828800"/>
              <a:ext cx="5334000" cy="1828800"/>
            </a:xfrm>
            <a:prstGeom prst="rect">
              <a:avLst/>
            </a:prstGeom>
            <a:solidFill>
              <a:schemeClr val="lt2"/>
            </a:solidFill>
            <a:ln>
              <a:noFill/>
            </a:ln>
          </p:spPr>
        </p:sp>
        <p:sp>
          <p:nvSpPr>
            <p:cNvPr id="5" name="TextBox 5"/>
            <p:cNvSpPr txBox="1"/>
            <p:nvPr/>
          </p:nvSpPr>
          <p:spPr>
            <a:xfrm>
              <a:off x="826008" y="1988820"/>
              <a:ext cx="1821485"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n-lt"/>
                  <a:ea typeface="+mn-ea"/>
                  <a:cs typeface="+mn-cs"/>
                </a:rPr>
                <a:t>AudioCodec</a:t>
              </a:r>
            </a:p>
          </p:txBody>
        </p:sp>
        <p:sp>
          <p:nvSpPr>
            <p:cNvPr id="6" name="TextBox 6"/>
            <p:cNvSpPr txBox="1"/>
            <p:nvPr/>
          </p:nvSpPr>
          <p:spPr>
            <a:xfrm>
              <a:off x="826008" y="2674620"/>
              <a:ext cx="3377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表示使用哪种音频编码。</a:t>
              </a:r>
              <a:br/>
              <a:r>
                <a:rPr lang="zh-CN" sz="2400" dirty="0">
                  <a:solidFill>
                    <a:schemeClr val="dk1"/>
                  </a:solidFill>
                  <a:latin typeface="+mn-lt"/>
                  <a:ea typeface="+mn-ea"/>
                  <a:cs typeface="+mn-cs"/>
                </a:rPr>
                <a:t>使用时与容器一起检查。</a:t>
              </a:r>
            </a:p>
          </p:txBody>
        </p:sp>
      </p:grpSp>
      <p:grpSp>
        <p:nvGrpSpPr>
          <p:cNvPr id="11" name="Group 11"/>
          <p:cNvGrpSpPr/>
          <p:nvPr/>
        </p:nvGrpSpPr>
        <p:grpSpPr>
          <a:xfrm>
            <a:off x="6248400" y="1828800"/>
            <a:ext cx="5334000" cy="1828800"/>
            <a:chOff x="6248400" y="1828800"/>
            <a:chExt cx="5334000" cy="1828800"/>
          </a:xfrm>
        </p:grpSpPr>
        <p:sp>
          <p:nvSpPr>
            <p:cNvPr id="8" name="Rectangle 8"/>
            <p:cNvSpPr/>
            <p:nvPr/>
          </p:nvSpPr>
          <p:spPr>
            <a:xfrm>
              <a:off x="6248400" y="1828800"/>
              <a:ext cx="5334000" cy="1828800"/>
            </a:xfrm>
            <a:prstGeom prst="rect">
              <a:avLst/>
            </a:prstGeom>
            <a:solidFill>
              <a:schemeClr val="lt2"/>
            </a:solidFill>
            <a:ln>
              <a:noFill/>
            </a:ln>
          </p:spPr>
        </p:sp>
        <p:sp>
          <p:nvSpPr>
            <p:cNvPr id="9" name="TextBox 9"/>
            <p:cNvSpPr txBox="1"/>
            <p:nvPr/>
          </p:nvSpPr>
          <p:spPr>
            <a:xfrm>
              <a:off x="6464808" y="1988820"/>
              <a:ext cx="1821485"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n-lt"/>
                  <a:ea typeface="+mn-ea"/>
                  <a:cs typeface="+mn-cs"/>
                </a:rPr>
                <a:t>FileFormat</a:t>
              </a:r>
            </a:p>
          </p:txBody>
        </p:sp>
        <p:sp>
          <p:nvSpPr>
            <p:cNvPr id="10" name="TextBox 10"/>
            <p:cNvSpPr txBox="1"/>
            <p:nvPr/>
          </p:nvSpPr>
          <p:spPr>
            <a:xfrm>
              <a:off x="6464808" y="2674620"/>
              <a:ext cx="3986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表示输出采用哪种文件格式。</a:t>
              </a:r>
              <a:br/>
              <a:r>
                <a:rPr lang="zh-CN" sz="2400" dirty="0">
                  <a:solidFill>
                    <a:schemeClr val="dk1"/>
                  </a:solidFill>
                  <a:latin typeface="+mn-lt"/>
                  <a:ea typeface="+mn-ea"/>
                  <a:cs typeface="+mn-cs"/>
                </a:rPr>
                <a:t>它与所选编码需要兼容。</a:t>
              </a:r>
            </a:p>
          </p:txBody>
        </p:sp>
      </p:grpSp>
      <p:grpSp>
        <p:nvGrpSpPr>
          <p:cNvPr id="15" name="Group 15"/>
          <p:cNvGrpSpPr/>
          <p:nvPr/>
        </p:nvGrpSpPr>
        <p:grpSpPr>
          <a:xfrm>
            <a:off x="597408" y="4160520"/>
            <a:ext cx="8905037" cy="1840992"/>
            <a:chOff x="597408" y="4160520"/>
            <a:chExt cx="8905037" cy="1840992"/>
          </a:xfrm>
        </p:grpSpPr>
        <p:sp>
          <p:nvSpPr>
            <p:cNvPr id="12" name="TextBox 12"/>
            <p:cNvSpPr txBox="1"/>
            <p:nvPr/>
          </p:nvSpPr>
          <p:spPr>
            <a:xfrm>
              <a:off x="597408" y="41605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文件后缀帮助辨认文件，不能替代编码器和容器设置。</a:t>
              </a:r>
            </a:p>
          </p:txBody>
        </p:sp>
        <p:sp>
          <p:nvSpPr>
            <p:cNvPr id="13" name="TextBox 13"/>
            <p:cNvSpPr txBox="1"/>
            <p:nvPr/>
          </p:nvSpPr>
          <p:spPr>
            <a:xfrm>
              <a:off x="597408" y="48463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编码与容器的完整组合，需要当前系统支持。</a:t>
              </a:r>
            </a:p>
          </p:txBody>
        </p:sp>
        <p:sp>
          <p:nvSpPr>
            <p:cNvPr id="14" name="TextBox 14"/>
            <p:cNvSpPr txBox="1"/>
            <p:nvPr/>
          </p:nvSpPr>
          <p:spPr>
            <a:xfrm>
              <a:off x="597408" y="5532120"/>
              <a:ext cx="890503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教材的MP3、WMA列表来自其示例环境，不能照抄为固定清单。</a:t>
              </a:r>
            </a:p>
          </p:txBody>
        </p:sp>
      </p:grpSp>
      <p:sp>
        <p:nvSpPr>
          <p:cNvPr id="16" name="TextBox 16"/>
          <p:cNvSpPr txBox="1"/>
          <p:nvPr/>
        </p:nvSpPr>
        <p:spPr>
          <a:xfrm>
            <a:off x="603504" y="6404610"/>
            <a:ext cx="623620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两种枚举进入不同字段，同为整数也不能交换含义 · F075、F078、F079 · 08 / 37</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播放支持与录制支持分开查询</a:t>
              </a:r>
            </a:p>
          </p:txBody>
        </p:sp>
      </p:grpSp>
      <p:grpSp>
        <p:nvGrpSpPr>
          <p:cNvPr id="9" name="Group 9"/>
          <p:cNvGrpSpPr/>
          <p:nvPr/>
        </p:nvGrpSpPr>
        <p:grpSpPr>
          <a:xfrm>
            <a:off x="597408" y="1950720"/>
            <a:ext cx="8469376" cy="3822192"/>
            <a:chOff x="597408" y="1950720"/>
            <a:chExt cx="8469376" cy="3822192"/>
          </a:xfrm>
        </p:grpSpPr>
        <p:sp>
          <p:nvSpPr>
            <p:cNvPr id="4" name="TextBox 4"/>
            <p:cNvSpPr txBox="1"/>
            <p:nvPr/>
          </p:nvSpPr>
          <p:spPr>
            <a:xfrm>
              <a:off x="597408" y="1950720"/>
              <a:ext cx="653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QMediaFormat::Decode用于播放解码能力。</a:t>
              </a:r>
            </a:p>
          </p:txBody>
        </p:sp>
        <p:sp>
          <p:nvSpPr>
            <p:cNvPr id="5" name="TextBox 5"/>
            <p:cNvSpPr txBox="1"/>
            <p:nvPr/>
          </p:nvSpPr>
          <p:spPr>
            <a:xfrm>
              <a:off x="597408" y="2788920"/>
              <a:ext cx="84693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录音和录像查询</a:t>
              </a:r>
              <a:r>
                <a:rPr lang="zh-CN" sz="2400" b="1" dirty="0">
                  <a:solidFill>
                    <a:schemeClr val="accent2"/>
                  </a:solidFill>
                  <a:latin typeface="+mn-lt"/>
                  <a:ea typeface="+mn-ea"/>
                  <a:cs typeface="+mn-cs"/>
                </a:rPr>
                <a:t>QMediaFormat::Encode</a:t>
              </a:r>
              <a:r>
                <a:rPr lang="zh-CN" sz="2400" dirty="0">
                  <a:solidFill>
                    <a:schemeClr val="dk1"/>
                  </a:solidFill>
                  <a:latin typeface="+mn-lt"/>
                  <a:ea typeface="+mn-ea"/>
                  <a:cs typeface="+mn-cs"/>
                </a:rPr>
                <a:t>，检查编码能力。</a:t>
              </a:r>
            </a:p>
          </p:txBody>
        </p:sp>
        <p:sp>
          <p:nvSpPr>
            <p:cNvPr id="6" name="TextBox 6"/>
            <p:cNvSpPr txBox="1"/>
            <p:nvPr/>
          </p:nvSpPr>
          <p:spPr>
            <a:xfrm>
              <a:off x="597408" y="36271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某文件能播放，不证明本机有对应编码器。</a:t>
              </a:r>
            </a:p>
          </p:txBody>
        </p:sp>
        <p:sp>
          <p:nvSpPr>
            <p:cNvPr id="7" name="TextBox 7"/>
            <p:cNvSpPr txBox="1"/>
            <p:nvPr/>
          </p:nvSpPr>
          <p:spPr>
            <a:xfrm>
              <a:off x="597408" y="4465320"/>
              <a:ext cx="80025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默认构造QMediaFormat，可以先查未限定的支持清单。</a:t>
              </a:r>
            </a:p>
          </p:txBody>
        </p:sp>
        <p:sp>
          <p:nvSpPr>
            <p:cNvPr id="8" name="TextBox 8"/>
            <p:cNvSpPr txBox="1"/>
            <p:nvPr/>
          </p:nvSpPr>
          <p:spPr>
            <a:xfrm>
              <a:off x="597408" y="53035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选好容器后，再用这个条件更新可用音频编码。</a:t>
              </a:r>
            </a:p>
          </p:txBody>
        </p:sp>
      </p:grpSp>
      <p:sp>
        <p:nvSpPr>
          <p:cNvPr id="10" name="TextBox 10"/>
          <p:cNvSpPr txBox="1"/>
          <p:nvPr/>
        </p:nvSpPr>
        <p:spPr>
          <a:xfrm>
            <a:off x="603504" y="6404610"/>
            <a:ext cx="510540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能力查询的方向必须对应本次任务 · F076、F077、F079 · 09 / 37</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初始化时保存枚举用户数据</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750227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QMediaFormat format;</a:t>
              </a:r>
              <a:br/>
              <a:r>
                <a:rPr lang="zh-CN" sz="2100" dirty="0">
                  <a:solidFill>
                    <a:schemeClr val="dk1"/>
                  </a:solidFill>
                  <a:latin typeface="+mn-lt"/>
                  <a:ea typeface="+mn-ea"/>
                  <a:cs typeface="+mn-cs"/>
                </a:rPr>
                <a:t>for (auto codec : format.supportedAudioCodecs(</a:t>
              </a:r>
              <a:br/>
              <a:r>
                <a:rPr lang="zh-CN" sz="2100" dirty="0">
                  <a:solidFill>
                    <a:schemeClr val="dk1"/>
                  </a:solidFill>
                  <a:latin typeface="+mn-lt"/>
                  <a:ea typeface="+mn-ea"/>
                  <a:cs typeface="+mn-cs"/>
                </a:rPr>
                <a:t xml:space="preserve">         QMediaFormat::Encode)) {</a:t>
              </a:r>
              <a:br/>
              <a:r>
                <a:rPr lang="zh-CN" sz="2100" dirty="0">
                  <a:solidFill>
                    <a:schemeClr val="dk1"/>
                  </a:solidFill>
                  <a:latin typeface="+mn-lt"/>
                  <a:ea typeface="+mn-ea"/>
                  <a:cs typeface="+mn-cs"/>
                </a:rPr>
                <a:t xml:space="preserve">    ui-&gt;comboCodec-&gt;addItem(</a:t>
              </a:r>
              <a:br/>
              <a:r>
                <a:rPr lang="zh-CN" sz="2100" dirty="0">
                  <a:solidFill>
                    <a:schemeClr val="dk1"/>
                  </a:solidFill>
                  <a:latin typeface="+mn-lt"/>
                  <a:ea typeface="+mn-ea"/>
                  <a:cs typeface="+mn-cs"/>
                </a:rPr>
                <a:t xml:space="preserve">        QMediaFormat::audioCodecDescription(codec),</a:t>
              </a:r>
              <a:br/>
              <a:r>
                <a:rPr lang="zh-CN" sz="2100" dirty="0">
                  <a:solidFill>
                    <a:schemeClr val="dk1"/>
                  </a:solidFill>
                  <a:latin typeface="+mn-lt"/>
                  <a:ea typeface="+mn-ea"/>
                  <a:cs typeface="+mn-cs"/>
                </a:rPr>
                <a:t xml:space="preserve">        QVariant::fromValue(codec));</a:t>
              </a:r>
              <a:br/>
              <a:r>
                <a:rPr lang="zh-CN" sz="2100" dirty="0">
                  <a:solidFill>
                    <a:schemeClr val="dk1"/>
                  </a:solidFill>
                  <a:latin typeface="+mn-lt"/>
                  <a:ea typeface="+mn-ea"/>
                  <a:cs typeface="+mn-cs"/>
                </a:rPr>
                <a:t>}</a:t>
              </a:r>
            </a:p>
          </p:txBody>
        </p:sp>
      </p:grpSp>
      <p:grpSp>
        <p:nvGrpSpPr>
          <p:cNvPr id="9" name="Group 9"/>
          <p:cNvGrpSpPr/>
          <p:nvPr/>
        </p:nvGrpSpPr>
        <p:grpSpPr>
          <a:xfrm>
            <a:off x="597408" y="5151120"/>
            <a:ext cx="8929421" cy="888492"/>
            <a:chOff x="597408" y="5151120"/>
            <a:chExt cx="8929421" cy="888492"/>
          </a:xfrm>
        </p:grpSpPr>
        <p:sp>
          <p:nvSpPr>
            <p:cNvPr id="7" name="TextBox 7"/>
            <p:cNvSpPr txBox="1"/>
            <p:nvPr/>
          </p:nvSpPr>
          <p:spPr>
            <a:xfrm>
              <a:off x="597408" y="5151120"/>
              <a:ext cx="86063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每项同时保存描述和对应AudioCodec，后面读取用户数据。</a:t>
              </a:r>
            </a:p>
          </p:txBody>
        </p:sp>
        <p:sp>
          <p:nvSpPr>
            <p:cNvPr id="8" name="TextBox 8"/>
            <p:cNvSpPr txBox="1"/>
            <p:nvPr/>
          </p:nvSpPr>
          <p:spPr>
            <a:xfrm>
              <a:off x="597408" y="5570220"/>
              <a:ext cx="892942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文件格式列表同样保存FileFormat；无有效选项时禁用录音。</a:t>
              </a:r>
            </a:p>
          </p:txBody>
        </p:sp>
      </p:grpSp>
      <p:sp>
        <p:nvSpPr>
          <p:cNvPr id="10" name="TextBox 10"/>
          <p:cNvSpPr txBox="1"/>
          <p:nvPr/>
        </p:nvSpPr>
        <p:spPr>
          <a:xfrm>
            <a:off x="603504" y="6404610"/>
            <a:ext cx="816690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格式列表使用supportedFileFormats(Encode)与fileFormatDescription · F075、F077、F078 · 10 / 37</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修正教材中对调的读取类型</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926249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auto codecData = ui-&gt;comboCodec-&gt;currentData();</a:t>
              </a:r>
              <a:br/>
              <a:r>
                <a:rPr lang="zh-CN" sz="2100" dirty="0">
                  <a:solidFill>
                    <a:schemeClr val="dk1"/>
                  </a:solidFill>
                  <a:latin typeface="+mn-lt"/>
                  <a:ea typeface="+mn-ea"/>
                  <a:cs typeface="+mn-cs"/>
                </a:rPr>
                <a:t>const auto fileData = ui-&gt;comboFileFormat-&gt;currentData();</a:t>
              </a:r>
              <a:br/>
              <a:r>
                <a:rPr lang="zh-CN" sz="2100" dirty="0">
                  <a:solidFill>
                    <a:schemeClr val="dk1"/>
                  </a:solidFill>
                  <a:latin typeface="+mn-lt"/>
                  <a:ea typeface="+mn-ea"/>
                  <a:cs typeface="+mn-cs"/>
                </a:rPr>
                <a:t>const auto codec = codecData.value&lt;QMediaFormat::AudioCodec&gt;();</a:t>
              </a:r>
              <a:br/>
              <a:r>
                <a:rPr lang="zh-CN" sz="2100" dirty="0">
                  <a:solidFill>
                    <a:schemeClr val="dk1"/>
                  </a:solidFill>
                  <a:latin typeface="+mn-lt"/>
                  <a:ea typeface="+mn-ea"/>
                  <a:cs typeface="+mn-cs"/>
                </a:rPr>
                <a:t>const auto file = fileData.value&lt;QMediaFormat::FileFormat&gt;();</a:t>
              </a:r>
              <a:br/>
              <a:r>
                <a:rPr lang="zh-CN" sz="2100" dirty="0">
                  <a:solidFill>
                    <a:schemeClr val="dk1"/>
                  </a:solidFill>
                  <a:latin typeface="+mn-lt"/>
                  <a:ea typeface="+mn-ea"/>
                  <a:cs typeface="+mn-cs"/>
                </a:rPr>
                <a:t>QMediaFormat format;</a:t>
              </a:r>
              <a:br/>
              <a:r>
                <a:rPr lang="zh-CN" sz="2100" dirty="0">
                  <a:solidFill>
                    <a:schemeClr val="dk1"/>
                  </a:solidFill>
                  <a:latin typeface="+mn-lt"/>
                  <a:ea typeface="+mn-ea"/>
                  <a:cs typeface="+mn-cs"/>
                </a:rPr>
                <a:t>format.setAudioCodec(codec);</a:t>
              </a:r>
              <a:br/>
              <a:r>
                <a:rPr lang="zh-CN" sz="2100" dirty="0">
                  <a:solidFill>
                    <a:schemeClr val="dk1"/>
                  </a:solidFill>
                  <a:latin typeface="+mn-lt"/>
                  <a:ea typeface="+mn-ea"/>
                  <a:cs typeface="+mn-cs"/>
                </a:rPr>
                <a:t>format.setFileFormat(file);</a:t>
              </a:r>
            </a:p>
          </p:txBody>
        </p:sp>
      </p:grpSp>
      <p:grpSp>
        <p:nvGrpSpPr>
          <p:cNvPr id="9" name="Group 9"/>
          <p:cNvGrpSpPr/>
          <p:nvPr/>
        </p:nvGrpSpPr>
        <p:grpSpPr>
          <a:xfrm>
            <a:off x="597408" y="5151120"/>
            <a:ext cx="9097061" cy="888492"/>
            <a:chOff x="597408" y="5151120"/>
            <a:chExt cx="9097061" cy="888492"/>
          </a:xfrm>
        </p:grpSpPr>
        <p:sp>
          <p:nvSpPr>
            <p:cNvPr id="7" name="TextBox 7"/>
            <p:cNvSpPr txBox="1"/>
            <p:nvPr/>
          </p:nvSpPr>
          <p:spPr>
            <a:xfrm>
              <a:off x="597408" y="5151120"/>
              <a:ext cx="846490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编码项读AudioCodec，容器项读FileFormat，不能交换。</a:t>
              </a:r>
            </a:p>
          </p:txBody>
        </p:sp>
        <p:sp>
          <p:nvSpPr>
            <p:cNvPr id="8" name="TextBox 8"/>
            <p:cNvSpPr txBox="1"/>
            <p:nvPr/>
          </p:nvSpPr>
          <p:spPr>
            <a:xfrm>
              <a:off x="597408" y="5570220"/>
              <a:ext cx="909706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取出两个currentData后先检查有效性，再做上面的枚举转换。</a:t>
              </a:r>
            </a:p>
          </p:txBody>
        </p:sp>
      </p:grpSp>
      <p:sp>
        <p:nvSpPr>
          <p:cNvPr id="10" name="TextBox 10"/>
          <p:cNvSpPr txBox="1"/>
          <p:nvPr/>
        </p:nvSpPr>
        <p:spPr>
          <a:xfrm>
            <a:off x="603504" y="6404610"/>
            <a:ext cx="663793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教材PDF567—568页类型对调，教学代码按保存的用户数据修正 · F075、F079 · 11 / 37</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按已选容器过滤音频编码</a:t>
              </a:r>
            </a:p>
          </p:txBody>
        </p:sp>
      </p:grpSp>
      <p:grpSp>
        <p:nvGrpSpPr>
          <p:cNvPr id="6" name="Group 6"/>
          <p:cNvGrpSpPr/>
          <p:nvPr/>
        </p:nvGrpSpPr>
        <p:grpSpPr>
          <a:xfrm>
            <a:off x="609600" y="1828800"/>
            <a:ext cx="10972800" cy="2095500"/>
            <a:chOff x="609600" y="1828800"/>
            <a:chExt cx="10972800" cy="2095500"/>
          </a:xfrm>
        </p:grpSpPr>
        <p:sp>
          <p:nvSpPr>
            <p:cNvPr id="4" name="Rectangle 4"/>
            <p:cNvSpPr/>
            <p:nvPr/>
          </p:nvSpPr>
          <p:spPr>
            <a:xfrm>
              <a:off x="609600" y="1828800"/>
              <a:ext cx="10972800" cy="2095500"/>
            </a:xfrm>
            <a:prstGeom prst="rect">
              <a:avLst/>
            </a:prstGeom>
            <a:solidFill>
              <a:schemeClr val="lt2"/>
            </a:solidFill>
            <a:ln>
              <a:noFill/>
            </a:ln>
          </p:spPr>
        </p:sp>
        <p:sp>
          <p:nvSpPr>
            <p:cNvPr id="5" name="TextBox 5"/>
            <p:cNvSpPr txBox="1"/>
            <p:nvPr/>
          </p:nvSpPr>
          <p:spPr>
            <a:xfrm>
              <a:off x="827532" y="1983105"/>
              <a:ext cx="7062216" cy="14394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QMediaFormat filter;</a:t>
              </a:r>
              <a:br/>
              <a:r>
                <a:rPr lang="zh-CN" sz="2100" dirty="0">
                  <a:solidFill>
                    <a:schemeClr val="dk1"/>
                  </a:solidFill>
                  <a:latin typeface="+mn-lt"/>
                  <a:ea typeface="+mn-ea"/>
                  <a:cs typeface="+mn-cs"/>
                </a:rPr>
                <a:t>filter.setFileFormat(selectedFileFormat);</a:t>
              </a:r>
              <a:br/>
              <a:r>
                <a:rPr lang="zh-CN" sz="2100" dirty="0">
                  <a:solidFill>
                    <a:schemeClr val="dk1"/>
                  </a:solidFill>
                  <a:latin typeface="+mn-lt"/>
                  <a:ea typeface="+mn-ea"/>
                  <a:cs typeface="+mn-cs"/>
                </a:rPr>
                <a:t>const auto codecs = filter.supportedAudioCodecs(</a:t>
              </a:r>
              <a:br/>
              <a:r>
                <a:rPr lang="zh-CN" sz="2100" dirty="0">
                  <a:solidFill>
                    <a:schemeClr val="dk1"/>
                  </a:solidFill>
                  <a:latin typeface="+mn-lt"/>
                  <a:ea typeface="+mn-ea"/>
                  <a:cs typeface="+mn-cs"/>
                </a:rPr>
                <a:t xml:space="preserve">    QMediaFormat::Encode);</a:t>
              </a:r>
            </a:p>
          </p:txBody>
        </p:sp>
      </p:grpSp>
      <p:grpSp>
        <p:nvGrpSpPr>
          <p:cNvPr id="10" name="Group 10"/>
          <p:cNvGrpSpPr/>
          <p:nvPr/>
        </p:nvGrpSpPr>
        <p:grpSpPr>
          <a:xfrm>
            <a:off x="597408" y="4389120"/>
            <a:ext cx="9070848" cy="1726692"/>
            <a:chOff x="597408" y="4389120"/>
            <a:chExt cx="9070848" cy="1726692"/>
          </a:xfrm>
        </p:grpSpPr>
        <p:sp>
          <p:nvSpPr>
            <p:cNvPr id="7" name="TextBox 7"/>
            <p:cNvSpPr txBox="1"/>
            <p:nvPr/>
          </p:nvSpPr>
          <p:spPr>
            <a:xfrm>
              <a:off x="597408" y="4389120"/>
              <a:ext cx="67970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selectedFileFormat已从有效的容器项读取。</a:t>
              </a:r>
            </a:p>
          </p:txBody>
        </p:sp>
        <p:sp>
          <p:nvSpPr>
            <p:cNvPr id="8" name="TextBox 8"/>
            <p:cNvSpPr txBox="1"/>
            <p:nvPr/>
          </p:nvSpPr>
          <p:spPr>
            <a:xfrm>
              <a:off x="597408" y="48082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容器改变后，重新填充编码列表，检查原编码是否仍可用。</a:t>
              </a:r>
            </a:p>
          </p:txBody>
        </p:sp>
        <p:sp>
          <p:nvSpPr>
            <p:cNvPr id="9" name="TextBox 9"/>
            <p:cNvSpPr txBox="1"/>
            <p:nvPr/>
          </p:nvSpPr>
          <p:spPr>
            <a:xfrm>
              <a:off x="597408" y="5646420"/>
              <a:ext cx="90708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默认查询与限定容器后的清单可能不同；无有效项就禁用录音。</a:t>
              </a:r>
            </a:p>
          </p:txBody>
        </p:sp>
      </p:grpSp>
      <p:sp>
        <p:nvSpPr>
          <p:cNvPr id="11" name="TextBox 11"/>
          <p:cNvSpPr txBox="1"/>
          <p:nvPr/>
        </p:nvSpPr>
        <p:spPr>
          <a:xfrm>
            <a:off x="603504" y="6404610"/>
            <a:ext cx="639775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重建列表时阻断清空与重选反馈，避免递归触发过滤 · F077、F078、F079 · 12 / 37</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开始前再次确认完整组合</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796899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(!format.isSupported(QMediaFormat::Encode)) {</a:t>
              </a:r>
              <a:br/>
              <a:r>
                <a:rPr lang="zh-CN" sz="2100" dirty="0">
                  <a:solidFill>
                    <a:schemeClr val="dk1"/>
                  </a:solidFill>
                  <a:latin typeface="+mn-lt"/>
                  <a:ea typeface="+mn-ea"/>
                  <a:cs typeface="+mn-cs"/>
                </a:rPr>
                <a:t xml:space="preserve">    showMessage(QStringLiteral("当前编码组合不受支持"));</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recorder-&gt;setMediaFormat(format);</a:t>
              </a:r>
            </a:p>
          </p:txBody>
        </p:sp>
      </p:grpSp>
      <p:grpSp>
        <p:nvGrpSpPr>
          <p:cNvPr id="10" name="Group 10"/>
          <p:cNvGrpSpPr/>
          <p:nvPr/>
        </p:nvGrpSpPr>
        <p:grpSpPr>
          <a:xfrm>
            <a:off x="597408" y="4541520"/>
            <a:ext cx="8650834" cy="1574292"/>
            <a:chOff x="597408" y="4541520"/>
            <a:chExt cx="8650834" cy="1574292"/>
          </a:xfrm>
        </p:grpSpPr>
        <p:sp>
          <p:nvSpPr>
            <p:cNvPr id="7" name="TextBox 7"/>
            <p:cNvSpPr txBox="1"/>
            <p:nvPr/>
          </p:nvSpPr>
          <p:spPr>
            <a:xfrm>
              <a:off x="597408" y="4541520"/>
              <a:ext cx="86508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format包含本次编码与容器；检查通过才设置给recorder。</a:t>
              </a:r>
            </a:p>
          </p:txBody>
        </p:sp>
        <p:sp>
          <p:nvSpPr>
            <p:cNvPr id="8" name="TextBox 8"/>
            <p:cNvSpPr txBox="1"/>
            <p:nvPr/>
          </p:nvSpPr>
          <p:spPr>
            <a:xfrm>
              <a:off x="597408" y="4960620"/>
              <a:ext cx="845088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showMessage是窗口提示辅助函数，失败后本次准备结束。</a:t>
              </a:r>
            </a:p>
          </p:txBody>
        </p:sp>
        <p:sp>
          <p:nvSpPr>
            <p:cNvPr id="9" name="TextBox 9"/>
            <p:cNvSpPr txBox="1"/>
            <p:nvPr/>
          </p:nvSpPr>
          <p:spPr>
            <a:xfrm>
              <a:off x="597408" y="5646420"/>
              <a:ext cx="852159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该检查不验证麦克风或目录；record后仍要接收实际错误。</a:t>
              </a:r>
            </a:p>
          </p:txBody>
        </p:sp>
      </p:grpSp>
      <p:sp>
        <p:nvSpPr>
          <p:cNvPr id="11" name="TextBox 11"/>
          <p:cNvSpPr txBox="1"/>
          <p:nvPr/>
        </p:nvSpPr>
        <p:spPr>
          <a:xfrm>
            <a:off x="603504" y="6404610"/>
            <a:ext cx="569915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旧列表曾有效，不代替这次开始前的完整组合检查 · F079、F085 · 13 / 37</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采样率、通道数与码率</a:t>
              </a:r>
            </a:p>
          </p:txBody>
        </p:sp>
      </p:grpSp>
      <p:grpSp>
        <p:nvGrpSpPr>
          <p:cNvPr id="9" name="Group 9"/>
          <p:cNvGrpSpPr/>
          <p:nvPr/>
        </p:nvGrpSpPr>
        <p:grpSpPr>
          <a:xfrm>
            <a:off x="597408" y="1950720"/>
            <a:ext cx="8424672" cy="3822192"/>
            <a:chOff x="597408" y="1950720"/>
            <a:chExt cx="8424672" cy="3822192"/>
          </a:xfrm>
        </p:grpSpPr>
        <p:sp>
          <p:nvSpPr>
            <p:cNvPr id="4" name="TextBox 4"/>
            <p:cNvSpPr txBox="1"/>
            <p:nvPr/>
          </p:nvSpPr>
          <p:spPr>
            <a:xfrm>
              <a:off x="597408" y="1950720"/>
              <a:ext cx="523615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采样率以Hz表示，每秒采样多少帧。</a:t>
              </a:r>
            </a:p>
          </p:txBody>
        </p:sp>
        <p:sp>
          <p:nvSpPr>
            <p:cNvPr id="5" name="TextBox 5"/>
            <p:cNvSpPr txBox="1"/>
            <p:nvPr/>
          </p:nvSpPr>
          <p:spPr>
            <a:xfrm>
              <a:off x="597408" y="27889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通道数表示每帧包含几个通道的样本。</a:t>
              </a:r>
            </a:p>
          </p:txBody>
        </p:sp>
        <p:sp>
          <p:nvSpPr>
            <p:cNvPr id="6" name="TextBox 6"/>
            <p:cNvSpPr txBox="1"/>
            <p:nvPr/>
          </p:nvSpPr>
          <p:spPr>
            <a:xfrm>
              <a:off x="597408" y="3627120"/>
              <a:ext cx="705154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编码码率通常以每秒比特数设置，单位为bit/s。</a:t>
              </a:r>
            </a:p>
          </p:txBody>
        </p:sp>
        <p:sp>
          <p:nvSpPr>
            <p:cNvPr id="7" name="TextBox 7"/>
            <p:cNvSpPr txBox="1"/>
            <p:nvPr/>
          </p:nvSpPr>
          <p:spPr>
            <a:xfrm>
              <a:off x="597408" y="44653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设备的最小和最大值只提供范围参考。</a:t>
              </a:r>
            </a:p>
          </p:txBody>
        </p:sp>
        <p:sp>
          <p:nvSpPr>
            <p:cNvPr id="8" name="TextBox 8"/>
            <p:cNvSpPr txBox="1"/>
            <p:nvPr/>
          </p:nvSpPr>
          <p:spPr>
            <a:xfrm>
              <a:off x="597408" y="53035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录制器保存参数请求，实际结果还要结合编码与后端检查。</a:t>
              </a:r>
            </a:p>
          </p:txBody>
        </p:sp>
      </p:grpSp>
      <p:sp>
        <p:nvSpPr>
          <p:cNvPr id="10" name="TextBox 10"/>
          <p:cNvSpPr txBox="1"/>
          <p:nvPr/>
        </p:nvSpPr>
        <p:spPr>
          <a:xfrm>
            <a:off x="603504" y="6404610"/>
            <a:ext cx="679231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编码bit/s与下一份PCM的byte/s分开换算 · F073、F084、F089、F200、F201 · 14 / 37</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固定品质优先设置质量等级</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764895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recorder-&gt;setEncodingMode(</a:t>
              </a:r>
              <a:br/>
              <a:r>
                <a:rPr lang="zh-CN" sz="2100" dirty="0">
                  <a:solidFill>
                    <a:schemeClr val="dk1"/>
                  </a:solidFill>
                  <a:latin typeface="+mn-lt"/>
                  <a:ea typeface="+mn-ea"/>
                  <a:cs typeface="+mn-cs"/>
                </a:rPr>
                <a:t xml:space="preserve">    QMediaRecorder::ConstantQualityEncoding);</a:t>
              </a:r>
              <a:br/>
              <a:r>
                <a:rPr lang="zh-CN" sz="2100" dirty="0">
                  <a:solidFill>
                    <a:schemeClr val="dk1"/>
                  </a:solidFill>
                  <a:latin typeface="+mn-lt"/>
                  <a:ea typeface="+mn-ea"/>
                  <a:cs typeface="+mn-cs"/>
                </a:rPr>
                <a:t>recorder-&gt;setQuality(QMediaRecorder::NormalQuality);</a:t>
              </a:r>
            </a:p>
          </p:txBody>
        </p:sp>
      </p:grpSp>
      <p:grpSp>
        <p:nvGrpSpPr>
          <p:cNvPr id="10" name="Group 10"/>
          <p:cNvGrpSpPr/>
          <p:nvPr/>
        </p:nvGrpSpPr>
        <p:grpSpPr>
          <a:xfrm>
            <a:off x="597408" y="4046220"/>
            <a:ext cx="8733434" cy="2145792"/>
            <a:chOff x="597408" y="4046220"/>
            <a:chExt cx="8733434" cy="2145792"/>
          </a:xfrm>
        </p:grpSpPr>
        <p:sp>
          <p:nvSpPr>
            <p:cNvPr id="7" name="TextBox 7"/>
            <p:cNvSpPr txBox="1"/>
            <p:nvPr/>
          </p:nvSpPr>
          <p:spPr>
            <a:xfrm>
              <a:off x="597408" y="4046220"/>
              <a:ext cx="87334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先选ConstantQualityEncoding，再请求NormalQuality。</a:t>
              </a:r>
            </a:p>
          </p:txBody>
        </p:sp>
        <p:sp>
          <p:nvSpPr>
            <p:cNvPr id="8" name="TextBox 8"/>
            <p:cNvSpPr txBox="1"/>
            <p:nvPr/>
          </p:nvSpPr>
          <p:spPr>
            <a:xfrm>
              <a:off x="597408" y="4465320"/>
              <a:ext cx="579150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这个模式采用quality，忽略码率设置。</a:t>
              </a:r>
            </a:p>
          </p:txBody>
        </p:sp>
        <p:sp>
          <p:nvSpPr>
            <p:cNvPr id="9" name="TextBox 9"/>
            <p:cNvSpPr txBox="1"/>
            <p:nvPr/>
          </p:nvSpPr>
          <p:spPr>
            <a:xfrm>
              <a:off x="597408" y="5303520"/>
              <a:ext cx="5510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内容、时长与编码仍会影响文件大小。</a:t>
              </a:r>
              <a:br/>
              <a:r>
                <a:rPr lang="zh-CN" sz="2400" dirty="0">
                  <a:solidFill>
                    <a:schemeClr val="dk1"/>
                  </a:solidFill>
                  <a:latin typeface="+mn-lt"/>
                  <a:ea typeface="+mn-ea"/>
                  <a:cs typeface="+mn-cs"/>
                </a:rPr>
                <a:t>质量等级没有指定一个固定的文件容量。</a:t>
              </a:r>
            </a:p>
          </p:txBody>
        </p:sp>
      </p:grpSp>
      <p:sp>
        <p:nvSpPr>
          <p:cNvPr id="11" name="TextBox 11"/>
          <p:cNvSpPr txBox="1"/>
          <p:nvPr/>
        </p:nvSpPr>
        <p:spPr>
          <a:xfrm>
            <a:off x="603504" y="6404610"/>
            <a:ext cx="67430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质量选项保存QMediaRecorder::Quality，禁用本模式不采用的码率项 · F084 · 15 / 37</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固定码率优先设置每秒比特数</a:t>
              </a:r>
            </a:p>
          </p:txBody>
        </p:sp>
      </p:grpSp>
      <p:grpSp>
        <p:nvGrpSpPr>
          <p:cNvPr id="6" name="Group 6"/>
          <p:cNvGrpSpPr/>
          <p:nvPr/>
        </p:nvGrpSpPr>
        <p:grpSpPr>
          <a:xfrm>
            <a:off x="609600" y="1828800"/>
            <a:ext cx="10972800" cy="1752600"/>
            <a:chOff x="609600" y="1828800"/>
            <a:chExt cx="10972800" cy="1752600"/>
          </a:xfrm>
        </p:grpSpPr>
        <p:sp>
          <p:nvSpPr>
            <p:cNvPr id="4" name="Rectangle 4"/>
            <p:cNvSpPr/>
            <p:nvPr/>
          </p:nvSpPr>
          <p:spPr>
            <a:xfrm>
              <a:off x="609600" y="1828800"/>
              <a:ext cx="10972800" cy="1752600"/>
            </a:xfrm>
            <a:prstGeom prst="rect">
              <a:avLst/>
            </a:prstGeom>
            <a:solidFill>
              <a:schemeClr val="lt2"/>
            </a:solidFill>
            <a:ln>
              <a:noFill/>
            </a:ln>
          </p:spPr>
        </p:sp>
        <p:sp>
          <p:nvSpPr>
            <p:cNvPr id="5" name="TextBox 5"/>
            <p:cNvSpPr txBox="1"/>
            <p:nvPr/>
          </p:nvSpPr>
          <p:spPr>
            <a:xfrm>
              <a:off x="827532" y="1983105"/>
              <a:ext cx="662216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recorder-&gt;setEncodingMode(</a:t>
              </a:r>
              <a:br/>
              <a:r>
                <a:rPr lang="zh-CN" sz="2100" dirty="0">
                  <a:solidFill>
                    <a:schemeClr val="dk1"/>
                  </a:solidFill>
                  <a:latin typeface="+mn-lt"/>
                  <a:ea typeface="+mn-ea"/>
                  <a:cs typeface="+mn-cs"/>
                </a:rPr>
                <a:t xml:space="preserve">    QMediaRecorder::ConstantBitRateEncoding);</a:t>
              </a:r>
              <a:br/>
              <a:r>
                <a:rPr lang="zh-CN" sz="2100" dirty="0">
                  <a:solidFill>
                    <a:schemeClr val="dk1"/>
                  </a:solidFill>
                  <a:latin typeface="+mn-lt"/>
                  <a:ea typeface="+mn-ea"/>
                  <a:cs typeface="+mn-cs"/>
                </a:rPr>
                <a:t>recorder-&gt;setAudioBitRate(128000);</a:t>
              </a:r>
            </a:p>
          </p:txBody>
        </p:sp>
      </p:grpSp>
      <p:grpSp>
        <p:nvGrpSpPr>
          <p:cNvPr id="10" name="Group 10"/>
          <p:cNvGrpSpPr/>
          <p:nvPr/>
        </p:nvGrpSpPr>
        <p:grpSpPr>
          <a:xfrm>
            <a:off x="597408" y="4046220"/>
            <a:ext cx="6211824" cy="2145792"/>
            <a:chOff x="597408" y="4046220"/>
            <a:chExt cx="6211824" cy="2145792"/>
          </a:xfrm>
        </p:grpSpPr>
        <p:sp>
          <p:nvSpPr>
            <p:cNvPr id="7" name="TextBox 7"/>
            <p:cNvSpPr txBox="1"/>
            <p:nvPr/>
          </p:nvSpPr>
          <p:spPr>
            <a:xfrm>
              <a:off x="597408" y="4046220"/>
              <a:ext cx="55330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128000是本例请求值，单位为bit/s。</a:t>
              </a:r>
            </a:p>
          </p:txBody>
        </p:sp>
        <p:sp>
          <p:nvSpPr>
            <p:cNvPr id="8" name="TextBox 8"/>
            <p:cNvSpPr txBox="1"/>
            <p:nvPr/>
          </p:nvSpPr>
          <p:spPr>
            <a:xfrm>
              <a:off x="597408" y="44653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根据本次目标，选择品质模式或码率模式。</a:t>
              </a:r>
            </a:p>
          </p:txBody>
        </p:sp>
        <p:sp>
          <p:nvSpPr>
            <p:cNvPr id="9" name="TextBox 9"/>
            <p:cNvSpPr txBox="1"/>
            <p:nvPr/>
          </p:nvSpPr>
          <p:spPr>
            <a:xfrm>
              <a:off x="597408" y="5303520"/>
              <a:ext cx="6211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实际编码结果仍需结合当前后端检查。</a:t>
              </a:r>
              <a:br/>
              <a:r>
                <a:rPr lang="zh-CN" sz="2400" dirty="0">
                  <a:solidFill>
                    <a:schemeClr val="dk1"/>
                  </a:solidFill>
                  <a:latin typeface="+mn-lt"/>
                  <a:ea typeface="+mn-ea"/>
                  <a:cs typeface="+mn-cs"/>
                </a:rPr>
                <a:t>请求128000并不保证任何环境都按该值编码。</a:t>
              </a:r>
            </a:p>
          </p:txBody>
        </p:sp>
      </p:grpSp>
      <p:sp>
        <p:nvSpPr>
          <p:cNvPr id="11" name="TextBox 11"/>
          <p:cNvSpPr txBox="1"/>
          <p:nvPr/>
        </p:nvSpPr>
        <p:spPr>
          <a:xfrm>
            <a:off x="603504" y="6404610"/>
            <a:ext cx="472988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品质和码率是不同模式下的设置条件 · F084、F085 · 16 / 37</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把采样请求设置给录制器</a:t>
              </a:r>
            </a:p>
          </p:txBody>
        </p:sp>
      </p:grpSp>
      <p:grpSp>
        <p:nvGrpSpPr>
          <p:cNvPr id="6" name="Group 6"/>
          <p:cNvGrpSpPr/>
          <p:nvPr/>
        </p:nvGrpSpPr>
        <p:grpSpPr>
          <a:xfrm>
            <a:off x="609600" y="1828800"/>
            <a:ext cx="10972800" cy="2286000"/>
            <a:chOff x="609600" y="1828800"/>
            <a:chExt cx="10972800" cy="2286000"/>
          </a:xfrm>
        </p:grpSpPr>
        <p:sp>
          <p:nvSpPr>
            <p:cNvPr id="4" name="Rectangle 4"/>
            <p:cNvSpPr/>
            <p:nvPr/>
          </p:nvSpPr>
          <p:spPr>
            <a:xfrm>
              <a:off x="609600" y="1828800"/>
              <a:ext cx="10972800" cy="2286000"/>
            </a:xfrm>
            <a:prstGeom prst="rect">
              <a:avLst/>
            </a:prstGeom>
            <a:solidFill>
              <a:schemeClr val="lt2"/>
            </a:solidFill>
            <a:ln>
              <a:noFill/>
            </a:ln>
          </p:spPr>
        </p:sp>
        <p:sp>
          <p:nvSpPr>
            <p:cNvPr id="5" name="TextBox 5"/>
            <p:cNvSpPr txBox="1"/>
            <p:nvPr/>
          </p:nvSpPr>
          <p:spPr>
            <a:xfrm>
              <a:off x="827532" y="1983105"/>
              <a:ext cx="911580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int rate = ui-&gt;comboSampleRate-&gt;currentData().toInt();</a:t>
              </a:r>
              <a:br/>
              <a:r>
                <a:rPr lang="zh-CN" sz="2100" dirty="0">
                  <a:solidFill>
                    <a:schemeClr val="dk1"/>
                  </a:solidFill>
                  <a:latin typeface="+mn-lt"/>
                  <a:ea typeface="+mn-ea"/>
                  <a:cs typeface="+mn-cs"/>
                </a:rPr>
                <a:t>const int channels = ui-&gt;comboChannels-&gt;currentData().toInt();</a:t>
              </a:r>
              <a:br/>
              <a:r>
                <a:rPr lang="zh-CN" sz="2100" dirty="0">
                  <a:solidFill>
                    <a:schemeClr val="dk1"/>
                  </a:solidFill>
                  <a:latin typeface="+mn-lt"/>
                  <a:ea typeface="+mn-ea"/>
                  <a:cs typeface="+mn-cs"/>
                </a:rPr>
                <a:t>if (rate &lt;= 0 || channels &lt;= 0) return;</a:t>
              </a:r>
              <a:br/>
              <a:r>
                <a:rPr lang="zh-CN" sz="2100" dirty="0">
                  <a:solidFill>
                    <a:schemeClr val="dk1"/>
                  </a:solidFill>
                  <a:latin typeface="+mn-lt"/>
                  <a:ea typeface="+mn-ea"/>
                  <a:cs typeface="+mn-cs"/>
                </a:rPr>
                <a:t>recorder-&gt;setAudioSampleRate(rate);</a:t>
              </a:r>
              <a:br/>
              <a:r>
                <a:rPr lang="zh-CN" sz="2100" dirty="0">
                  <a:solidFill>
                    <a:schemeClr val="dk1"/>
                  </a:solidFill>
                  <a:latin typeface="+mn-lt"/>
                  <a:ea typeface="+mn-ea"/>
                  <a:cs typeface="+mn-cs"/>
                </a:rPr>
                <a:t>recorder-&gt;setAudioChannelCount(channels);</a:t>
              </a:r>
            </a:p>
          </p:txBody>
        </p:sp>
      </p:grpSp>
      <p:grpSp>
        <p:nvGrpSpPr>
          <p:cNvPr id="10" name="Group 10"/>
          <p:cNvGrpSpPr/>
          <p:nvPr/>
        </p:nvGrpSpPr>
        <p:grpSpPr>
          <a:xfrm>
            <a:off x="597408" y="4541520"/>
            <a:ext cx="9041994" cy="1574292"/>
            <a:chOff x="597408" y="4541520"/>
            <a:chExt cx="9041994" cy="1574292"/>
          </a:xfrm>
        </p:grpSpPr>
        <p:sp>
          <p:nvSpPr>
            <p:cNvPr id="7" name="TextBox 7"/>
            <p:cNvSpPr txBox="1"/>
            <p:nvPr/>
          </p:nvSpPr>
          <p:spPr>
            <a:xfrm>
              <a:off x="597408" y="45415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从当前项读取数值，分别设置采样率和通道数。</a:t>
              </a:r>
            </a:p>
          </p:txBody>
        </p:sp>
        <p:sp>
          <p:nvSpPr>
            <p:cNvPr id="8" name="TextBox 8"/>
            <p:cNvSpPr txBox="1"/>
            <p:nvPr/>
          </p:nvSpPr>
          <p:spPr>
            <a:xfrm>
              <a:off x="597408" y="4960620"/>
              <a:ext cx="73423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本例只提供正值；自动请求使用−1，不能用0代替。</a:t>
              </a:r>
            </a:p>
          </p:txBody>
        </p:sp>
        <p:sp>
          <p:nvSpPr>
            <p:cNvPr id="9" name="TextBox 9"/>
            <p:cNvSpPr txBox="1"/>
            <p:nvPr/>
          </p:nvSpPr>
          <p:spPr>
            <a:xfrm>
              <a:off x="597408" y="5646420"/>
              <a:ext cx="90419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Windows Qt 6.2.3后端未采用这两项请求，实际参数查文件。</a:t>
              </a:r>
            </a:p>
          </p:txBody>
        </p:sp>
      </p:grpSp>
      <p:sp>
        <p:nvSpPr>
          <p:cNvPr id="11" name="TextBox 11"/>
          <p:cNvSpPr txBox="1"/>
          <p:nvPr/>
        </p:nvSpPr>
        <p:spPr>
          <a:xfrm>
            <a:off x="603504" y="6404610"/>
            <a:ext cx="584095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设置函数表达请求；此处Windows结论限定Qt 6.2.3 · F198—F201 · 17 / 37</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输出文件先确定安全路径</a:t>
              </a:r>
            </a:p>
          </p:txBody>
        </p:sp>
      </p:grpSp>
      <p:grpSp>
        <p:nvGrpSpPr>
          <p:cNvPr id="9" name="Group 9"/>
          <p:cNvGrpSpPr/>
          <p:nvPr/>
        </p:nvGrpSpPr>
        <p:grpSpPr>
          <a:xfrm>
            <a:off x="597408" y="1950720"/>
            <a:ext cx="8424672" cy="4241292"/>
            <a:chOff x="597408" y="1950720"/>
            <a:chExt cx="8424672" cy="4241292"/>
          </a:xfrm>
        </p:grpSpPr>
        <p:sp>
          <p:nvSpPr>
            <p:cNvPr id="4" name="TextBox 4"/>
            <p:cNvSpPr txBox="1"/>
            <p:nvPr/>
          </p:nvSpPr>
          <p:spPr>
            <a:xfrm>
              <a:off x="597408" y="19507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输出路径为空时，提示用户重新选择。</a:t>
              </a:r>
            </a:p>
          </p:txBody>
        </p:sp>
        <p:sp>
          <p:nvSpPr>
            <p:cNvPr id="5" name="TextBox 5"/>
            <p:cNvSpPr txBox="1"/>
            <p:nvPr/>
          </p:nvSpPr>
          <p:spPr>
            <a:xfrm>
              <a:off x="597408" y="2788920"/>
              <a:ext cx="519379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确认父目录存在，并允许本次写入。</a:t>
              </a:r>
            </a:p>
          </p:txBody>
        </p:sp>
        <p:sp>
          <p:nvSpPr>
            <p:cNvPr id="6" name="TextBox 6"/>
            <p:cNvSpPr txBox="1"/>
            <p:nvPr/>
          </p:nvSpPr>
          <p:spPr>
            <a:xfrm>
              <a:off x="597408" y="3627120"/>
              <a:ext cx="84246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已有文件需要明确的覆盖规则，不能默默删除后忽略结果。</a:t>
              </a:r>
            </a:p>
          </p:txBody>
        </p:sp>
        <p:sp>
          <p:nvSpPr>
            <p:cNvPr id="7" name="TextBox 7"/>
            <p:cNvSpPr txBox="1"/>
            <p:nvPr/>
          </p:nvSpPr>
          <p:spPr>
            <a:xfrm>
              <a:off x="597408" y="4465320"/>
              <a:ext cx="59368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教材录音代码没有检查remove是否成功。</a:t>
              </a:r>
            </a:p>
          </p:txBody>
        </p:sp>
        <p:sp>
          <p:nvSpPr>
            <p:cNvPr id="8" name="TextBox 8"/>
            <p:cNvSpPr txBox="1"/>
            <p:nvPr/>
          </p:nvSpPr>
          <p:spPr>
            <a:xfrm>
              <a:off x="597408" y="530352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课堂示例为每次录音选择一个新的输出文件。</a:t>
              </a:r>
              <a:br/>
              <a:r>
                <a:rPr lang="zh-CN" sz="2400" dirty="0">
                  <a:solidFill>
                    <a:schemeClr val="dk1"/>
                  </a:solidFill>
                  <a:latin typeface="+mn-lt"/>
                  <a:ea typeface="+mn-ea"/>
                  <a:cs typeface="+mn-cs"/>
                </a:rPr>
                <a:t>这样便于核对本轮内容，也能保留上一轮记录。</a:t>
              </a:r>
            </a:p>
          </p:txBody>
        </p:sp>
      </p:grpSp>
      <p:sp>
        <p:nvSpPr>
          <p:cNvPr id="10" name="TextBox 10"/>
          <p:cNvSpPr txBox="1"/>
          <p:nvPr/>
        </p:nvSpPr>
        <p:spPr>
          <a:xfrm>
            <a:off x="603504" y="6404610"/>
            <a:ext cx="50529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路径预检不能替代实际写入时的错误处理 · F083、F085 · 18 / 37</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请求路径与实际路径分别显示</a:t>
              </a:r>
            </a:p>
          </p:txBody>
        </p:sp>
      </p:grpSp>
      <p:grpSp>
        <p:nvGrpSpPr>
          <p:cNvPr id="6" name="Group 6"/>
          <p:cNvGrpSpPr/>
          <p:nvPr/>
        </p:nvGrpSpPr>
        <p:grpSpPr>
          <a:xfrm>
            <a:off x="609600" y="1828800"/>
            <a:ext cx="10972800" cy="1371600"/>
            <a:chOff x="609600" y="1828800"/>
            <a:chExt cx="10972800" cy="1371600"/>
          </a:xfrm>
        </p:grpSpPr>
        <p:sp>
          <p:nvSpPr>
            <p:cNvPr id="4" name="Rectangle 4"/>
            <p:cNvSpPr/>
            <p:nvPr/>
          </p:nvSpPr>
          <p:spPr>
            <a:xfrm>
              <a:off x="609600" y="1828800"/>
              <a:ext cx="10972800" cy="1371600"/>
            </a:xfrm>
            <a:prstGeom prst="rect">
              <a:avLst/>
            </a:prstGeom>
            <a:solidFill>
              <a:schemeClr val="lt2"/>
            </a:solidFill>
            <a:ln>
              <a:noFill/>
            </a:ln>
          </p:spPr>
        </p:sp>
        <p:sp>
          <p:nvSpPr>
            <p:cNvPr id="5" name="TextBox 5"/>
            <p:cNvSpPr txBox="1"/>
            <p:nvPr/>
          </p:nvSpPr>
          <p:spPr>
            <a:xfrm>
              <a:off x="827532" y="1983105"/>
              <a:ext cx="7208901" cy="7536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QUrl requested = QUrl::fromLocalFile(path);</a:t>
              </a:r>
              <a:br/>
              <a:r>
                <a:rPr lang="zh-CN" sz="2100" dirty="0">
                  <a:solidFill>
                    <a:schemeClr val="dk1"/>
                  </a:solidFill>
                  <a:latin typeface="+mn-lt"/>
                  <a:ea typeface="+mn-ea"/>
                  <a:cs typeface="+mn-cs"/>
                </a:rPr>
                <a:t>recorder-&gt;setOutputLocation(requested);</a:t>
              </a:r>
            </a:p>
          </p:txBody>
        </p:sp>
      </p:grpSp>
      <p:grpSp>
        <p:nvGrpSpPr>
          <p:cNvPr id="11" name="Group 11"/>
          <p:cNvGrpSpPr/>
          <p:nvPr/>
        </p:nvGrpSpPr>
        <p:grpSpPr>
          <a:xfrm>
            <a:off x="597408" y="3627120"/>
            <a:ext cx="7372502" cy="2564892"/>
            <a:chOff x="597408" y="3627120"/>
            <a:chExt cx="7372502" cy="2564892"/>
          </a:xfrm>
        </p:grpSpPr>
        <p:sp>
          <p:nvSpPr>
            <p:cNvPr id="7" name="TextBox 7"/>
            <p:cNvSpPr txBox="1"/>
            <p:nvPr/>
          </p:nvSpPr>
          <p:spPr>
            <a:xfrm>
              <a:off x="597408" y="3627120"/>
              <a:ext cx="63992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outputLocation表示本次提出的输出位置。</a:t>
              </a:r>
            </a:p>
          </p:txBody>
        </p:sp>
        <p:sp>
          <p:nvSpPr>
            <p:cNvPr id="8" name="TextBox 8"/>
            <p:cNvSpPr txBox="1"/>
            <p:nvPr/>
          </p:nvSpPr>
          <p:spPr>
            <a:xfrm>
              <a:off x="597408" y="4046220"/>
              <a:ext cx="639927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actualLocation表示后端实际采用的位置。</a:t>
              </a:r>
            </a:p>
          </p:txBody>
        </p:sp>
        <p:sp>
          <p:nvSpPr>
            <p:cNvPr id="9" name="TextBox 9"/>
            <p:cNvSpPr txBox="1"/>
            <p:nvPr/>
          </p:nvSpPr>
          <p:spPr>
            <a:xfrm>
              <a:off x="597408" y="48844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实际位置尚未确定时，界面说明仍在准备。</a:t>
              </a:r>
            </a:p>
          </p:txBody>
        </p:sp>
        <p:sp>
          <p:nvSpPr>
            <p:cNvPr id="10" name="TextBox 10"/>
            <p:cNvSpPr txBox="1"/>
            <p:nvPr/>
          </p:nvSpPr>
          <p:spPr>
            <a:xfrm>
              <a:off x="597408" y="5722620"/>
              <a:ext cx="737250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后续显示实际URL，不假定它一定与输入文字相同。</a:t>
              </a:r>
            </a:p>
          </p:txBody>
        </p:sp>
      </p:grpSp>
      <p:sp>
        <p:nvSpPr>
          <p:cNvPr id="12" name="TextBox 12"/>
          <p:cNvSpPr txBox="1"/>
          <p:nvPr/>
        </p:nvSpPr>
        <p:spPr>
          <a:xfrm>
            <a:off x="603504" y="6404610"/>
            <a:ext cx="489646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用actualLocationChanged保存本轮实际URL · F083 · 19 / 37</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准备完整后提出录制请求</a:t>
              </a:r>
            </a:p>
          </p:txBody>
        </p:sp>
      </p:grpSp>
      <p:grpSp>
        <p:nvGrpSpPr>
          <p:cNvPr id="9" name="Group 9"/>
          <p:cNvGrpSpPr/>
          <p:nvPr/>
        </p:nvGrpSpPr>
        <p:grpSpPr>
          <a:xfrm>
            <a:off x="597408" y="1950720"/>
            <a:ext cx="7455408" cy="4241292"/>
            <a:chOff x="597408" y="1950720"/>
            <a:chExt cx="7455408" cy="4241292"/>
          </a:xfrm>
        </p:grpSpPr>
        <p:sp>
          <p:nvSpPr>
            <p:cNvPr id="4" name="TextBox 4"/>
            <p:cNvSpPr txBox="1"/>
            <p:nvPr/>
          </p:nvSpPr>
          <p:spPr>
            <a:xfrm>
              <a:off x="597408" y="19507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本轮对象已建立，检查所选设备与有效用户数据。</a:t>
              </a:r>
            </a:p>
          </p:txBody>
        </p:sp>
        <p:sp>
          <p:nvSpPr>
            <p:cNvPr id="5" name="TextBox 5"/>
            <p:cNvSpPr txBox="1"/>
            <p:nvPr/>
          </p:nvSpPr>
          <p:spPr>
            <a:xfrm>
              <a:off x="597408" y="2788920"/>
              <a:ext cx="530077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检查编码、容器及完整Encode组合。</a:t>
              </a:r>
            </a:p>
          </p:txBody>
        </p:sp>
        <p:sp>
          <p:nvSpPr>
            <p:cNvPr id="6" name="TextBox 6"/>
            <p:cNvSpPr txBox="1"/>
            <p:nvPr/>
          </p:nvSpPr>
          <p:spPr>
            <a:xfrm>
              <a:off x="597408" y="36271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设置采样请求和一种编码模式，准备新的输出文件。</a:t>
              </a:r>
            </a:p>
          </p:txBody>
        </p:sp>
        <p:sp>
          <p:nvSpPr>
            <p:cNvPr id="7" name="TextBox 7"/>
            <p:cNvSpPr txBox="1"/>
            <p:nvPr/>
          </p:nvSpPr>
          <p:spPr>
            <a:xfrm>
              <a:off x="597408" y="4465320"/>
              <a:ext cx="64322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保存本轮配置，先设置startIssued=true。</a:t>
              </a:r>
            </a:p>
          </p:txBody>
        </p:sp>
        <p:sp>
          <p:nvSpPr>
            <p:cNvPr id="8" name="TextBox 8"/>
            <p:cNvSpPr txBox="1"/>
            <p:nvPr/>
          </p:nvSpPr>
          <p:spPr>
            <a:xfrm>
              <a:off x="597408" y="5303520"/>
              <a:ext cx="62118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最后调用record，继续处理本轮状态与错误。</a:t>
              </a:r>
              <a:br/>
              <a:r>
                <a:rPr lang="zh-CN" sz="2400" dirty="0">
                  <a:solidFill>
                    <a:schemeClr val="dk1"/>
                  </a:solidFill>
                  <a:latin typeface="+mn-lt"/>
                  <a:ea typeface="+mn-ea"/>
                  <a:cs typeface="+mn-cs"/>
                </a:rPr>
                <a:t>前面的检查失败，就不提出开始请求。</a:t>
              </a:r>
            </a:p>
          </p:txBody>
        </p:sp>
      </p:grpSp>
      <p:sp>
        <p:nvSpPr>
          <p:cNvPr id="10" name="TextBox 10"/>
          <p:cNvSpPr txBox="1"/>
          <p:nvPr/>
        </p:nvSpPr>
        <p:spPr>
          <a:xfrm>
            <a:off x="603504" y="6404610"/>
            <a:ext cx="673699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先记录“已提出开始”，避免同步通知或重复点击再次开始 · F081、F217、F220 · 20 / 37</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请求状态与文件结果分别说明</a:t>
              </a:r>
            </a:p>
          </p:txBody>
        </p:sp>
      </p:grpSp>
      <p:grpSp>
        <p:nvGrpSpPr>
          <p:cNvPr id="9" name="Group 9"/>
          <p:cNvGrpSpPr/>
          <p:nvPr/>
        </p:nvGrpSpPr>
        <p:grpSpPr>
          <a:xfrm>
            <a:off x="597408" y="1950720"/>
            <a:ext cx="7388657" cy="4241292"/>
            <a:chOff x="597408" y="1950720"/>
            <a:chExt cx="7388657" cy="4241292"/>
          </a:xfrm>
        </p:grpSpPr>
        <p:sp>
          <p:nvSpPr>
            <p:cNvPr id="4" name="TextBox 4"/>
            <p:cNvSpPr txBox="1"/>
            <p:nvPr/>
          </p:nvSpPr>
          <p:spPr>
            <a:xfrm>
              <a:off x="597408" y="1950720"/>
              <a:ext cx="62215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recorderState表示用户要求的录制状态。</a:t>
              </a:r>
            </a:p>
          </p:txBody>
        </p:sp>
        <p:sp>
          <p:nvSpPr>
            <p:cNvPr id="5" name="TextBox 5"/>
            <p:cNvSpPr txBox="1"/>
            <p:nvPr/>
          </p:nvSpPr>
          <p:spPr>
            <a:xfrm>
              <a:off x="597408" y="2788920"/>
              <a:ext cx="59207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record、pause、stop可以同步改变它。</a:t>
              </a:r>
            </a:p>
          </p:txBody>
        </p:sp>
        <p:sp>
          <p:nvSpPr>
            <p:cNvPr id="6" name="TextBox 6"/>
            <p:cNvSpPr txBox="1"/>
            <p:nvPr/>
          </p:nvSpPr>
          <p:spPr>
            <a:xfrm>
              <a:off x="597408" y="3627120"/>
              <a:ext cx="686775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后端失败仍可能随后通过errorOccurred报告。</a:t>
              </a:r>
            </a:p>
          </p:txBody>
        </p:sp>
        <p:sp>
          <p:nvSpPr>
            <p:cNvPr id="7" name="TextBox 7"/>
            <p:cNvSpPr txBox="1"/>
            <p:nvPr/>
          </p:nvSpPr>
          <p:spPr>
            <a:xfrm>
              <a:off x="597408" y="4465320"/>
              <a:ext cx="738865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Stopped与当前NoError都不能单独证明文件可用。</a:t>
              </a:r>
            </a:p>
          </p:txBody>
        </p:sp>
        <p:sp>
          <p:nvSpPr>
            <p:cNvPr id="8" name="TextBox 8"/>
            <p:cNvSpPr txBox="1"/>
            <p:nvPr/>
          </p:nvSpPr>
          <p:spPr>
            <a:xfrm>
              <a:off x="597408" y="53035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本例在停止后，由教师或用户核对实际输出。</a:t>
              </a:r>
              <a:br/>
              <a:r>
                <a:rPr lang="zh-CN" sz="2400" dirty="0">
                  <a:solidFill>
                    <a:schemeClr val="dk1"/>
                  </a:solidFill>
                  <a:latin typeface="+mn-lt"/>
                  <a:ea typeface="+mn-ea"/>
                  <a:cs typeface="+mn-cs"/>
                </a:rPr>
                <a:t>状态值没有读取文件内容，也没有检查能否播放。</a:t>
              </a:r>
            </a:p>
          </p:txBody>
        </p:sp>
      </p:grpSp>
      <p:sp>
        <p:nvSpPr>
          <p:cNvPr id="10" name="TextBox 10"/>
          <p:cNvSpPr txBox="1"/>
          <p:nvPr/>
        </p:nvSpPr>
        <p:spPr>
          <a:xfrm>
            <a:off x="603504" y="6404610"/>
            <a:ext cx="583006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控制状态和业务结果分别判断 · Qt 6.2.3 Windows · F202—F204 · 21 / 37</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通知带本轮身份进入窗口</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089011"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const QPointer&lt;QMediaRecorder&gt; source = recorder;</a:t>
              </a:r>
              <a:br/>
              <a:r>
                <a:rPr lang="zh-CN" sz="2100" dirty="0">
                  <a:solidFill>
                    <a:schemeClr val="dk1"/>
                  </a:solidFill>
                  <a:latin typeface="+mn-lt"/>
                  <a:ea typeface="+mn-ea"/>
                  <a:cs typeface="+mn-cs"/>
                </a:rPr>
                <a:t>connect(recorder, &amp;QMediaRecorder::errorOccurred, this,</a:t>
              </a:r>
              <a:br/>
              <a:r>
                <a:rPr lang="zh-CN" sz="2100" dirty="0">
                  <a:solidFill>
                    <a:schemeClr val="dk1"/>
                  </a:solidFill>
                  <a:latin typeface="+mn-lt"/>
                  <a:ea typeface="+mn-ea"/>
                  <a:cs typeface="+mn-cs"/>
                </a:rPr>
                <a:t xml:space="preserve">    [this, id, source](QMediaRecorder::Error error,</a:t>
              </a:r>
              <a:br/>
              <a:r>
                <a:rPr lang="zh-CN" sz="2100" dirty="0">
                  <a:solidFill>
                    <a:schemeClr val="dk1"/>
                  </a:solidFill>
                  <a:latin typeface="+mn-lt"/>
                  <a:ea typeface="+mn-ea"/>
                  <a:cs typeface="+mn-cs"/>
                </a:rPr>
                <a:t xml:space="preserve">                       const QString &amp;text) {</a:t>
              </a:r>
              <a:br/>
              <a:r>
                <a:rPr lang="zh-CN" sz="2100" dirty="0">
                  <a:solidFill>
                    <a:schemeClr val="dk1"/>
                  </a:solidFill>
                  <a:latin typeface="+mn-lt"/>
                  <a:ea typeface="+mn-ea"/>
                  <a:cs typeface="+mn-cs"/>
                </a:rPr>
                <a:t xml:space="preserve">        if (!source || id != takeId) return;</a:t>
              </a:r>
              <a:br/>
              <a:r>
                <a:rPr lang="zh-CN" sz="2100" dirty="0">
                  <a:solidFill>
                    <a:schemeClr val="dk1"/>
                  </a:solidFill>
                  <a:latin typeface="+mn-lt"/>
                  <a:ea typeface="+mn-ea"/>
                  <a:cs typeface="+mn-cs"/>
                </a:rPr>
                <a:t xml:space="preserve">        if (source != recorder) return;</a:t>
              </a:r>
              <a:br/>
              <a:r>
                <a:rPr lang="zh-CN" sz="2100" dirty="0">
                  <a:solidFill>
                    <a:schemeClr val="dk1"/>
                  </a:solidFill>
                  <a:latin typeface="+mn-lt"/>
                  <a:ea typeface="+mn-ea"/>
                  <a:cs typeface="+mn-cs"/>
                </a:rPr>
                <a:t xml:space="preserve">        showRecorderError(error, text);</a:t>
              </a:r>
              <a:br/>
              <a:r>
                <a:rPr lang="zh-CN" sz="2100" dirty="0">
                  <a:solidFill>
                    <a:schemeClr val="dk1"/>
                  </a:solidFill>
                  <a:latin typeface="+mn-lt"/>
                  <a:ea typeface="+mn-ea"/>
                  <a:cs typeface="+mn-cs"/>
                </a:rPr>
                <a:t xml:space="preserve">    }, Qt::QueuedConnection);</a:t>
              </a:r>
            </a:p>
          </p:txBody>
        </p:sp>
      </p:grpSp>
      <p:grpSp>
        <p:nvGrpSpPr>
          <p:cNvPr id="9" name="Group 9"/>
          <p:cNvGrpSpPr/>
          <p:nvPr/>
        </p:nvGrpSpPr>
        <p:grpSpPr>
          <a:xfrm>
            <a:off x="597408" y="5265420"/>
            <a:ext cx="7911694" cy="888492"/>
            <a:chOff x="597408" y="5265420"/>
            <a:chExt cx="7911694" cy="888492"/>
          </a:xfrm>
        </p:grpSpPr>
        <p:sp>
          <p:nvSpPr>
            <p:cNvPr id="7" name="TextBox 7"/>
            <p:cNvSpPr txBox="1"/>
            <p:nvPr/>
          </p:nvSpPr>
          <p:spPr>
            <a:xfrm>
              <a:off x="597408" y="5265420"/>
              <a:ext cx="684154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连接前保存本轮id；交付时再检查编号和对象。</a:t>
              </a:r>
            </a:p>
          </p:txBody>
        </p:sp>
        <p:sp>
          <p:nvSpPr>
            <p:cNvPr id="8" name="TextBox 8"/>
            <p:cNvSpPr txBox="1"/>
            <p:nvPr/>
          </p:nvSpPr>
          <p:spPr>
            <a:xfrm>
              <a:off x="597408" y="5684520"/>
              <a:ext cx="79116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showRecorderError保存错误，并安排本轮停止处理。</a:t>
              </a:r>
            </a:p>
          </p:txBody>
        </p:sp>
      </p:grpSp>
      <p:sp>
        <p:nvSpPr>
          <p:cNvPr id="10" name="TextBox 10"/>
          <p:cNvSpPr txBox="1"/>
          <p:nvPr/>
        </p:nvSpPr>
        <p:spPr>
          <a:xfrm>
            <a:off x="603504" y="6404610"/>
            <a:ext cx="619673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id是takeId的快照；辅助函数由应用实现 · F182、F183、F217、F218 · 22 / 37</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暂停确认后恢复同一轮</a:t>
              </a:r>
            </a:p>
          </p:txBody>
        </p:sp>
      </p:grpSp>
      <p:grpSp>
        <p:nvGrpSpPr>
          <p:cNvPr id="9" name="Group 9"/>
          <p:cNvGrpSpPr/>
          <p:nvPr/>
        </p:nvGrpSpPr>
        <p:grpSpPr>
          <a:xfrm>
            <a:off x="597408" y="1950720"/>
            <a:ext cx="6835445" cy="4241292"/>
            <a:chOff x="597408" y="1950720"/>
            <a:chExt cx="6835445" cy="4241292"/>
          </a:xfrm>
        </p:grpSpPr>
        <p:sp>
          <p:nvSpPr>
            <p:cNvPr id="4" name="TextBox 4"/>
            <p:cNvSpPr txBox="1"/>
            <p:nvPr/>
          </p:nvSpPr>
          <p:spPr>
            <a:xfrm>
              <a:off x="597408" y="1950720"/>
              <a:ext cx="640537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pause提出暂停请求，当前后端可能不支持。</a:t>
              </a:r>
            </a:p>
          </p:txBody>
        </p:sp>
        <p:sp>
          <p:nvSpPr>
            <p:cNvPr id="5" name="TextBox 5"/>
            <p:cNvSpPr txBox="1"/>
            <p:nvPr/>
          </p:nvSpPr>
          <p:spPr>
            <a:xfrm>
              <a:off x="597408" y="2788920"/>
              <a:ext cx="683544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状态仍是Recording时，界面不显示“已暂停”。</a:t>
              </a:r>
            </a:p>
          </p:txBody>
        </p:sp>
        <p:sp>
          <p:nvSpPr>
            <p:cNvPr id="6" name="TextBox 6"/>
            <p:cNvSpPr txBox="1"/>
            <p:nvPr/>
          </p:nvSpPr>
          <p:spPr>
            <a:xfrm>
              <a:off x="597408" y="3627120"/>
              <a:ext cx="67001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Paused保持本轮设备、编码、路径和takeId。</a:t>
              </a:r>
            </a:p>
          </p:txBody>
        </p:sp>
        <p:sp>
          <p:nvSpPr>
            <p:cNvPr id="7" name="TextBox 7"/>
            <p:cNvSpPr txBox="1"/>
            <p:nvPr/>
          </p:nvSpPr>
          <p:spPr>
            <a:xfrm>
              <a:off x="597408" y="4465320"/>
              <a:ext cx="65830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恢复只调用record，不重建对象或删除文件。</a:t>
              </a:r>
            </a:p>
          </p:txBody>
        </p:sp>
        <p:sp>
          <p:nvSpPr>
            <p:cNvPr id="8" name="TextBox 8"/>
            <p:cNvSpPr txBox="1"/>
            <p:nvPr/>
          </p:nvSpPr>
          <p:spPr>
            <a:xfrm>
              <a:off x="597408" y="53035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Recording和Paused都允许进入停止流程。</a:t>
              </a:r>
              <a:br/>
              <a:r>
                <a:rPr lang="zh-CN" sz="2400" dirty="0">
                  <a:solidFill>
                    <a:schemeClr val="dk1"/>
                  </a:solidFill>
                  <a:latin typeface="+mn-lt"/>
                  <a:ea typeface="+mn-ea"/>
                  <a:cs typeface="+mn-cs"/>
                </a:rPr>
                <a:t>停止以后仍要核对本轮文件，不能跳过结果检查。</a:t>
              </a:r>
            </a:p>
          </p:txBody>
        </p:sp>
      </p:grpSp>
      <p:sp>
        <p:nvSpPr>
          <p:cNvPr id="10" name="TextBox 10"/>
          <p:cNvSpPr txBox="1"/>
          <p:nvPr/>
        </p:nvSpPr>
        <p:spPr>
          <a:xfrm>
            <a:off x="603504" y="6404610"/>
            <a:ext cx="607466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暂停不是结束本轮；不重新执行路径和编码准备 · F081、F082、F085 · 23 / 37</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开始入口区分恢复和新录音</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529066"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(!recorder || finishing || retiring || closing) return;</a:t>
              </a:r>
              <a:br/>
              <a:r>
                <a:rPr lang="zh-CN" sz="2100" dirty="0">
                  <a:solidFill>
                    <a:schemeClr val="dk1"/>
                  </a:solidFill>
                  <a:latin typeface="+mn-lt"/>
                  <a:ea typeface="+mn-ea"/>
                  <a:cs typeface="+mn-cs"/>
                </a:rPr>
                <a:t>const auto state = recorder-&gt;recorderState();</a:t>
              </a:r>
              <a:br/>
              <a:r>
                <a:rPr lang="zh-CN" sz="2100" dirty="0">
                  <a:solidFill>
                    <a:schemeClr val="dk1"/>
                  </a:solidFill>
                  <a:latin typeface="+mn-lt"/>
                  <a:ea typeface="+mn-ea"/>
                  <a:cs typeface="+mn-cs"/>
                </a:rPr>
                <a:t>if (state == QMediaRecorder::PausedState) {</a:t>
              </a:r>
              <a:br/>
              <a:r>
                <a:rPr lang="zh-CN" sz="2100" dirty="0">
                  <a:solidFill>
                    <a:schemeClr val="dk1"/>
                  </a:solidFill>
                  <a:latin typeface="+mn-lt"/>
                  <a:ea typeface="+mn-ea"/>
                  <a:cs typeface="+mn-cs"/>
                </a:rPr>
                <a:t xml:space="preserve">    recorder-&gt;record();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if (state != QMediaRecorder::StoppedState || startIssued)</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prepareNewRecording();</a:t>
              </a:r>
            </a:p>
          </p:txBody>
        </p:sp>
      </p:grpSp>
      <p:grpSp>
        <p:nvGrpSpPr>
          <p:cNvPr id="9" name="Group 9"/>
          <p:cNvGrpSpPr/>
          <p:nvPr/>
        </p:nvGrpSpPr>
        <p:grpSpPr>
          <a:xfrm>
            <a:off x="597408" y="5265420"/>
            <a:ext cx="8590178" cy="888492"/>
            <a:chOff x="597408" y="5265420"/>
            <a:chExt cx="8590178" cy="888492"/>
          </a:xfrm>
        </p:grpSpPr>
        <p:sp>
          <p:nvSpPr>
            <p:cNvPr id="7" name="TextBox 7"/>
            <p:cNvSpPr txBox="1"/>
            <p:nvPr/>
          </p:nvSpPr>
          <p:spPr>
            <a:xfrm>
              <a:off x="597408" y="5265420"/>
              <a:ext cx="755233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暂停走恢复分支；新开始要求本轮未发出过record。</a:t>
              </a:r>
            </a:p>
          </p:txBody>
        </p:sp>
        <p:sp>
          <p:nvSpPr>
            <p:cNvPr id="8" name="TextBox 8"/>
            <p:cNvSpPr txBox="1"/>
            <p:nvPr/>
          </p:nvSpPr>
          <p:spPr>
            <a:xfrm>
              <a:off x="597408" y="5684520"/>
              <a:ext cx="859017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prepareNewRecording完成前面的检查、配置和开始请求。</a:t>
              </a:r>
            </a:p>
          </p:txBody>
        </p:sp>
      </p:grpSp>
      <p:sp>
        <p:nvSpPr>
          <p:cNvPr id="10" name="TextBox 10"/>
          <p:cNvSpPr txBox="1"/>
          <p:nvPr/>
        </p:nvSpPr>
        <p:spPr>
          <a:xfrm>
            <a:off x="603504" y="6404610"/>
            <a:ext cx="578479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Stopped本身不允许重复开始同一轮 · F081、F082、F220、F223 · 24 / 37</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停止前先保留本轮结果</a:t>
              </a:r>
            </a:p>
          </p:txBody>
        </p:sp>
      </p:grpSp>
      <p:grpSp>
        <p:nvGrpSpPr>
          <p:cNvPr id="6" name="Group 6"/>
          <p:cNvGrpSpPr/>
          <p:nvPr/>
        </p:nvGrpSpPr>
        <p:grpSpPr>
          <a:xfrm>
            <a:off x="609600" y="1828800"/>
            <a:ext cx="10972800" cy="3162300"/>
            <a:chOff x="609600" y="1828800"/>
            <a:chExt cx="10972800" cy="3162300"/>
          </a:xfrm>
        </p:grpSpPr>
        <p:sp>
          <p:nvSpPr>
            <p:cNvPr id="4" name="Rectangle 4"/>
            <p:cNvSpPr/>
            <p:nvPr/>
          </p:nvSpPr>
          <p:spPr>
            <a:xfrm>
              <a:off x="609600" y="1828800"/>
              <a:ext cx="10972800" cy="3162300"/>
            </a:xfrm>
            <a:prstGeom prst="rect">
              <a:avLst/>
            </a:prstGeom>
            <a:solidFill>
              <a:schemeClr val="lt2"/>
            </a:solidFill>
            <a:ln>
              <a:noFill/>
            </a:ln>
          </p:spPr>
        </p:sp>
        <p:sp>
          <p:nvSpPr>
            <p:cNvPr id="5" name="TextBox 5"/>
            <p:cNvSpPr txBox="1"/>
            <p:nvPr/>
          </p:nvSpPr>
          <p:spPr>
            <a:xfrm>
              <a:off x="827532" y="1983105"/>
              <a:ext cx="8089011" cy="28110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if (!recorder || !startIssued || finishing || retiring)</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finishing = true; stopReturned = false;</a:t>
              </a:r>
              <a:br/>
              <a:r>
                <a:rPr lang="zh-CN" sz="2100" dirty="0">
                  <a:solidFill>
                    <a:schemeClr val="dk1"/>
                  </a:solidFill>
                  <a:latin typeface="+mn-lt"/>
                  <a:ea typeface="+mn-ea"/>
                  <a:cs typeface="+mn-cs"/>
                </a:rPr>
                <a:t>expectedMs = recorder-&gt;duration();</a:t>
              </a:r>
              <a:br/>
              <a:r>
                <a:rPr lang="zh-CN" sz="2100" dirty="0">
                  <a:solidFill>
                    <a:schemeClr val="dk1"/>
                  </a:solidFill>
                  <a:latin typeface="+mn-lt"/>
                  <a:ea typeface="+mn-ea"/>
                  <a:cs typeface="+mn-cs"/>
                </a:rPr>
                <a:t>updateControls();</a:t>
              </a:r>
              <a:br/>
              <a:r>
                <a:rPr lang="zh-CN" sz="2100" dirty="0">
                  <a:solidFill>
                    <a:schemeClr val="dk1"/>
                  </a:solidFill>
                  <a:latin typeface="+mn-lt"/>
                  <a:ea typeface="+mn-ea"/>
                  <a:cs typeface="+mn-cs"/>
                </a:rPr>
                <a:t>recorder-&gt;stop();</a:t>
              </a:r>
              <a:br/>
              <a:r>
                <a:rPr lang="zh-CN" sz="2100" dirty="0">
                  <a:solidFill>
                    <a:schemeClr val="dk1"/>
                  </a:solidFill>
                  <a:latin typeface="+mn-lt"/>
                  <a:ea typeface="+mn-ea"/>
                  <a:cs typeface="+mn-cs"/>
                </a:rPr>
                <a:t>stopReturned = true;</a:t>
              </a:r>
              <a:br/>
              <a:r>
                <a:rPr lang="zh-CN" sz="2100" dirty="0">
                  <a:solidFill>
                    <a:schemeClr val="dk1"/>
                  </a:solidFill>
                  <a:latin typeface="+mn-lt"/>
                  <a:ea typeface="+mn-ea"/>
                  <a:cs typeface="+mn-cs"/>
                </a:rPr>
                <a:t>tryEnterReview();</a:t>
              </a:r>
            </a:p>
          </p:txBody>
        </p:sp>
      </p:grpSp>
      <p:grpSp>
        <p:nvGrpSpPr>
          <p:cNvPr id="9" name="Group 9"/>
          <p:cNvGrpSpPr/>
          <p:nvPr/>
        </p:nvGrpSpPr>
        <p:grpSpPr>
          <a:xfrm>
            <a:off x="597408" y="5265420"/>
            <a:ext cx="7843114" cy="888492"/>
            <a:chOff x="597408" y="5265420"/>
            <a:chExt cx="7843114" cy="888492"/>
          </a:xfrm>
        </p:grpSpPr>
        <p:sp>
          <p:nvSpPr>
            <p:cNvPr id="7" name="TextBox 7"/>
            <p:cNvSpPr txBox="1"/>
            <p:nvPr/>
          </p:nvSpPr>
          <p:spPr>
            <a:xfrm>
              <a:off x="597408" y="5265420"/>
              <a:ext cx="78431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stop以前锁住本轮业务，避免同步通知重新开放开始。</a:t>
              </a:r>
            </a:p>
          </p:txBody>
        </p:sp>
        <p:sp>
          <p:nvSpPr>
            <p:cNvPr id="8" name="TextBox 8"/>
            <p:cNvSpPr txBox="1"/>
            <p:nvPr/>
          </p:nvSpPr>
          <p:spPr>
            <a:xfrm>
              <a:off x="597408" y="5684520"/>
              <a:ext cx="782695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stop返回后尝试进入核对；此时仍不解除finishing。</a:t>
              </a:r>
            </a:p>
          </p:txBody>
        </p:sp>
      </p:grpSp>
      <p:sp>
        <p:nvSpPr>
          <p:cNvPr id="10" name="TextBox 10"/>
          <p:cNvSpPr txBox="1"/>
          <p:nvPr/>
        </p:nvSpPr>
        <p:spPr>
          <a:xfrm>
            <a:off x="603504" y="6404610"/>
            <a:ext cx="681471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未开始的准备轮不进入录音结果核对；辅助方法由应用实现 · F202—F204、F220 · 25 / 37</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21144" cy="819150"/>
            <a:chOff x="590550" y="613410"/>
            <a:chExt cx="7321144" cy="819150"/>
          </a:xfrm>
        </p:grpSpPr>
        <p:sp>
          <p:nvSpPr>
            <p:cNvPr id="2" name="TextBox 2"/>
            <p:cNvSpPr txBox="1"/>
            <p:nvPr/>
          </p:nvSpPr>
          <p:spPr>
            <a:xfrm>
              <a:off x="590550" y="613410"/>
              <a:ext cx="73211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到达Stopped只开放人工核对</a:t>
              </a:r>
            </a:p>
          </p:txBody>
        </p:sp>
      </p:grpSp>
      <p:grpSp>
        <p:nvGrpSpPr>
          <p:cNvPr id="9" name="Group 9"/>
          <p:cNvGrpSpPr/>
          <p:nvPr/>
        </p:nvGrpSpPr>
        <p:grpSpPr>
          <a:xfrm>
            <a:off x="597408" y="1950720"/>
            <a:ext cx="7158533" cy="4241292"/>
            <a:chOff x="597408" y="1950720"/>
            <a:chExt cx="7158533" cy="4241292"/>
          </a:xfrm>
        </p:grpSpPr>
        <p:sp>
          <p:nvSpPr>
            <p:cNvPr id="4" name="TextBox 4"/>
            <p:cNvSpPr txBox="1"/>
            <p:nvPr/>
          </p:nvSpPr>
          <p:spPr>
            <a:xfrm>
              <a:off x="597408" y="1950720"/>
              <a:ext cx="390144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检查当前对象仍属于本轮。</a:t>
              </a:r>
            </a:p>
          </p:txBody>
        </p:sp>
        <p:sp>
          <p:nvSpPr>
            <p:cNvPr id="5" name="TextBox 5"/>
            <p:cNvSpPr txBox="1"/>
            <p:nvPr/>
          </p:nvSpPr>
          <p:spPr>
            <a:xfrm>
              <a:off x="597408" y="2788920"/>
              <a:ext cx="71585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stop调用已返回，而且当前请求状态为Stopped。</a:t>
              </a:r>
            </a:p>
          </p:txBody>
        </p:sp>
        <p:sp>
          <p:nvSpPr>
            <p:cNvPr id="6" name="TextBox 6"/>
            <p:cNvSpPr txBox="1"/>
            <p:nvPr/>
          </p:nvSpPr>
          <p:spPr>
            <a:xfrm>
              <a:off x="597408" y="3627120"/>
              <a:ext cx="651845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界面显示：“本次录音已停止，输出待核对”。</a:t>
              </a:r>
            </a:p>
          </p:txBody>
        </p:sp>
        <p:sp>
          <p:nvSpPr>
            <p:cNvPr id="7" name="TextBox 7"/>
            <p:cNvSpPr txBox="1"/>
            <p:nvPr/>
          </p:nvSpPr>
          <p:spPr>
            <a:xfrm>
              <a:off x="597408" y="4465320"/>
              <a:ext cx="651845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已收到错误时保留原因，不显示“保存成功”。</a:t>
              </a:r>
            </a:p>
          </p:txBody>
        </p:sp>
        <p:sp>
          <p:nvSpPr>
            <p:cNvPr id="8" name="TextBox 8"/>
            <p:cNvSpPr txBox="1"/>
            <p:nvPr/>
          </p:nvSpPr>
          <p:spPr>
            <a:xfrm>
              <a:off x="597408" y="530352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finishing继续为真，不能准备新录音。</a:t>
              </a:r>
              <a:br/>
              <a:r>
                <a:rPr lang="zh-CN" sz="2400" dirty="0">
                  <a:solidFill>
                    <a:schemeClr val="dk1"/>
                  </a:solidFill>
                  <a:latin typeface="+mn-lt"/>
                  <a:ea typeface="+mn-ea"/>
                  <a:cs typeface="+mn-cs"/>
                </a:rPr>
                <a:t>进入核对只表示可以检查，尚未证明文件可用。</a:t>
              </a:r>
            </a:p>
          </p:txBody>
        </p:sp>
      </p:grpSp>
      <p:sp>
        <p:nvSpPr>
          <p:cNvPr id="10" name="TextBox 10"/>
          <p:cNvSpPr txBox="1"/>
          <p:nvPr/>
        </p:nvSpPr>
        <p:spPr>
          <a:xfrm>
            <a:off x="603504" y="6404610"/>
            <a:ext cx="61148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tryEnterReview只开放一次本轮核对入口 · F202—F204、F220—F223 · 26 / 37</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找到本轮实际文件再打开</a:t>
              </a:r>
            </a:p>
          </p:txBody>
        </p:sp>
      </p:grpSp>
      <p:grpSp>
        <p:nvGrpSpPr>
          <p:cNvPr id="9" name="Group 9"/>
          <p:cNvGrpSpPr/>
          <p:nvPr/>
        </p:nvGrpSpPr>
        <p:grpSpPr>
          <a:xfrm>
            <a:off x="597408" y="1950720"/>
            <a:ext cx="6486144" cy="4241292"/>
            <a:chOff x="597408" y="1950720"/>
            <a:chExt cx="6486144" cy="4241292"/>
          </a:xfrm>
        </p:grpSpPr>
        <p:sp>
          <p:nvSpPr>
            <p:cNvPr id="4" name="TextBox 4"/>
            <p:cNvSpPr txBox="1"/>
            <p:nvPr/>
          </p:nvSpPr>
          <p:spPr>
            <a:xfrm>
              <a:off x="597408" y="1950720"/>
              <a:ext cx="510692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读取本轮记录的actualLocation。</a:t>
              </a:r>
            </a:p>
          </p:txBody>
        </p:sp>
        <p:sp>
          <p:nvSpPr>
            <p:cNvPr id="5" name="TextBox 5"/>
            <p:cNvSpPr txBox="1"/>
            <p:nvPr/>
          </p:nvSpPr>
          <p:spPr>
            <a:xfrm>
              <a:off x="597408" y="27889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本例检查可访问的本地文件，不猜默认目录。</a:t>
              </a:r>
            </a:p>
          </p:txBody>
        </p:sp>
        <p:sp>
          <p:nvSpPr>
            <p:cNvPr id="6" name="TextBox 6"/>
            <p:cNvSpPr txBox="1"/>
            <p:nvPr/>
          </p:nvSpPr>
          <p:spPr>
            <a:xfrm>
              <a:off x="597408" y="36271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路径为空或文件不存在，显示本轮检查失败。</a:t>
              </a:r>
            </a:p>
          </p:txBody>
        </p:sp>
        <p:sp>
          <p:nvSpPr>
            <p:cNvPr id="7" name="TextBox 7"/>
            <p:cNvSpPr txBox="1"/>
            <p:nvPr/>
          </p:nvSpPr>
          <p:spPr>
            <a:xfrm>
              <a:off x="597408" y="44653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文件存在、长度非零，只用来排除明显失败。</a:t>
              </a:r>
            </a:p>
          </p:txBody>
        </p:sp>
        <p:sp>
          <p:nvSpPr>
            <p:cNvPr id="8" name="TextBox 8"/>
            <p:cNvSpPr txBox="1"/>
            <p:nvPr/>
          </p:nvSpPr>
          <p:spPr>
            <a:xfrm>
              <a:off x="597408" y="530352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接着用播放器打开文件，检查能否读取和播放。</a:t>
              </a:r>
              <a:br/>
              <a:r>
                <a:rPr lang="zh-CN" sz="2400" dirty="0">
                  <a:solidFill>
                    <a:schemeClr val="dk1"/>
                  </a:solidFill>
                  <a:latin typeface="+mn-lt"/>
                  <a:ea typeface="+mn-ea"/>
                  <a:cs typeface="+mn-cs"/>
                </a:rPr>
                <a:t>文件名和文件长度都没有说明里面录到了什么。</a:t>
              </a:r>
            </a:p>
          </p:txBody>
        </p:sp>
      </p:grpSp>
      <p:sp>
        <p:nvSpPr>
          <p:cNvPr id="10" name="TextBox 10"/>
          <p:cNvSpPr txBox="1"/>
          <p:nvPr/>
        </p:nvSpPr>
        <p:spPr>
          <a:xfrm>
            <a:off x="603504" y="6404610"/>
            <a:ext cx="651586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actualLocation帮助定位；播放器加载仍是异步过程 · F083、F085、F204 · 27 / 37</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教师现场核对时长和内容</a:t>
              </a:r>
            </a:p>
          </p:txBody>
        </p:sp>
      </p:grpSp>
      <p:grpSp>
        <p:nvGrpSpPr>
          <p:cNvPr id="9" name="Group 9"/>
          <p:cNvGrpSpPr/>
          <p:nvPr/>
        </p:nvGrpSpPr>
        <p:grpSpPr>
          <a:xfrm>
            <a:off x="597408" y="1950720"/>
            <a:ext cx="7455408" cy="4241292"/>
            <a:chOff x="597408" y="1950720"/>
            <a:chExt cx="7455408" cy="4241292"/>
          </a:xfrm>
        </p:grpSpPr>
        <p:sp>
          <p:nvSpPr>
            <p:cNvPr id="4" name="TextBox 4"/>
            <p:cNvSpPr txBox="1"/>
            <p:nvPr/>
          </p:nvSpPr>
          <p:spPr>
            <a:xfrm>
              <a:off x="597408" y="19507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录音时读出本轮编号，留下可辨认的内容。</a:t>
              </a:r>
            </a:p>
          </p:txBody>
        </p:sp>
        <p:sp>
          <p:nvSpPr>
            <p:cNvPr id="5" name="TextBox 5"/>
            <p:cNvSpPr txBox="1"/>
            <p:nvPr/>
          </p:nvSpPr>
          <p:spPr>
            <a:xfrm>
              <a:off x="597408" y="27889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停止后，用本轮实际文件打开并播放。</a:t>
              </a:r>
            </a:p>
          </p:txBody>
        </p:sp>
        <p:sp>
          <p:nvSpPr>
            <p:cNvPr id="6" name="TextBox 6"/>
            <p:cNvSpPr txBox="1"/>
            <p:nvPr/>
          </p:nvSpPr>
          <p:spPr>
            <a:xfrm>
              <a:off x="597408" y="36271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听开头、结尾和本轮内容，检查旧音频或明显截断。</a:t>
              </a:r>
            </a:p>
          </p:txBody>
        </p:sp>
        <p:sp>
          <p:nvSpPr>
            <p:cNvPr id="7" name="TextBox 7"/>
            <p:cNvSpPr txBox="1"/>
            <p:nvPr/>
          </p:nvSpPr>
          <p:spPr>
            <a:xfrm>
              <a:off x="597408" y="44653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比较播放器时长与本次报告时长是否合理。</a:t>
              </a:r>
            </a:p>
          </p:txBody>
        </p:sp>
        <p:sp>
          <p:nvSpPr>
            <p:cNvPr id="8" name="TextBox 8"/>
            <p:cNvSpPr txBox="1"/>
            <p:nvPr/>
          </p:nvSpPr>
          <p:spPr>
            <a:xfrm>
              <a:off x="597408" y="5303520"/>
              <a:ext cx="645566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核对通过后，由教师或用户按“确认文件可用”。</a:t>
              </a:r>
              <a:br/>
              <a:r>
                <a:rPr lang="zh-CN" sz="2400" dirty="0">
                  <a:solidFill>
                    <a:schemeClr val="dk1"/>
                  </a:solidFill>
                  <a:latin typeface="+mn-lt"/>
                  <a:ea typeface="+mn-ea"/>
                  <a:cs typeface="+mn-cs"/>
                </a:rPr>
                <a:t>本轮已记录错误时，不能按成功结果确认。</a:t>
              </a:r>
            </a:p>
          </p:txBody>
        </p:sp>
      </p:grpSp>
      <p:sp>
        <p:nvSpPr>
          <p:cNvPr id="10" name="TextBox 10"/>
          <p:cNvSpPr txBox="1"/>
          <p:nvPr/>
        </p:nvSpPr>
        <p:spPr>
          <a:xfrm>
            <a:off x="603504" y="6404610"/>
            <a:ext cx="704392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人工核对是本教学示例的业务策略，时长容差依实际场景确定 · F083、F085、F204 · 28 / 37</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确认或放弃都结束本次业务</a:t>
              </a:r>
            </a:p>
          </p:txBody>
        </p:sp>
      </p:grpSp>
      <p:grpSp>
        <p:nvGrpSpPr>
          <p:cNvPr id="9" name="Group 9"/>
          <p:cNvGrpSpPr/>
          <p:nvPr/>
        </p:nvGrpSpPr>
        <p:grpSpPr>
          <a:xfrm>
            <a:off x="597408" y="1950720"/>
            <a:ext cx="8166202" cy="4241292"/>
            <a:chOff x="597408" y="1950720"/>
            <a:chExt cx="8166202" cy="4241292"/>
          </a:xfrm>
        </p:grpSpPr>
        <p:sp>
          <p:nvSpPr>
            <p:cNvPr id="4" name="TextBox 4"/>
            <p:cNvSpPr txBox="1"/>
            <p:nvPr/>
          </p:nvSpPr>
          <p:spPr>
            <a:xfrm>
              <a:off x="597408" y="19507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检查通过且本轮没有已记录错误，确认文件可用。</a:t>
              </a:r>
            </a:p>
          </p:txBody>
        </p:sp>
        <p:sp>
          <p:nvSpPr>
            <p:cNvPr id="5" name="TextBox 5"/>
            <p:cNvSpPr txBox="1"/>
            <p:nvPr/>
          </p:nvSpPr>
          <p:spPr>
            <a:xfrm>
              <a:off x="597408" y="2788920"/>
              <a:ext cx="582381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检查失败可重试，finishing保持为真。</a:t>
              </a:r>
            </a:p>
          </p:txBody>
        </p:sp>
        <p:sp>
          <p:nvSpPr>
            <p:cNvPr id="6" name="TextBox 6"/>
            <p:cNvSpPr txBox="1"/>
            <p:nvPr/>
          </p:nvSpPr>
          <p:spPr>
            <a:xfrm>
              <a:off x="597408" y="3627120"/>
              <a:ext cx="816620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也可结束本次记录，保留文件并标为“未验证”或“失败”。</a:t>
              </a:r>
            </a:p>
          </p:txBody>
        </p:sp>
        <p:sp>
          <p:nvSpPr>
            <p:cNvPr id="7" name="TextBox 7"/>
            <p:cNvSpPr txBox="1"/>
            <p:nvPr/>
          </p:nvSpPr>
          <p:spPr>
            <a:xfrm>
              <a:off x="597408" y="4465320"/>
              <a:ext cx="616305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作出明确的结束决定以后，保存本轮结果。</a:t>
              </a:r>
            </a:p>
          </p:txBody>
        </p:sp>
        <p:sp>
          <p:nvSpPr>
            <p:cNvPr id="8" name="TextBox 8"/>
            <p:cNvSpPr txBox="1"/>
            <p:nvPr/>
          </p:nvSpPr>
          <p:spPr>
            <a:xfrm>
              <a:off x="597408" y="5303520"/>
              <a:ext cx="7949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先置retiring，再解除finishing，进入旧链回收。</a:t>
              </a:r>
              <a:br/>
              <a:r>
                <a:rPr lang="zh-CN" sz="2400" dirty="0">
                  <a:solidFill>
                    <a:schemeClr val="dk1"/>
                  </a:solidFill>
                  <a:latin typeface="+mn-lt"/>
                  <a:ea typeface="+mn-ea"/>
                  <a:cs typeface="+mn-cs"/>
                </a:rPr>
                <a:t>回收标记继续阻止新开始，不能在两个阶段之间开放按钮。</a:t>
              </a:r>
            </a:p>
          </p:txBody>
        </p:sp>
      </p:grpSp>
      <p:sp>
        <p:nvSpPr>
          <p:cNvPr id="10" name="TextBox 10"/>
          <p:cNvSpPr txBox="1"/>
          <p:nvPr/>
        </p:nvSpPr>
        <p:spPr>
          <a:xfrm>
            <a:off x="603504" y="6404610"/>
            <a:ext cx="73993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“结束本轮”和“确认成功”有不同含义；保留失败结果不会删除文件 · F204、F216、F218 · 29 / 37</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退役整条旧链，隔离旧通知来源</a:t>
              </a:r>
            </a:p>
          </p:txBody>
        </p:sp>
      </p:grpSp>
      <p:grpSp>
        <p:nvGrpSpPr>
          <p:cNvPr id="9" name="Group 9"/>
          <p:cNvGrpSpPr/>
          <p:nvPr/>
        </p:nvGrpSpPr>
        <p:grpSpPr>
          <a:xfrm>
            <a:off x="597408" y="1950720"/>
            <a:ext cx="7956194" cy="4241292"/>
            <a:chOff x="597408" y="1950720"/>
            <a:chExt cx="7956194" cy="4241292"/>
          </a:xfrm>
        </p:grpSpPr>
        <p:sp>
          <p:nvSpPr>
            <p:cNvPr id="4" name="TextBox 4"/>
            <p:cNvSpPr txBox="1"/>
            <p:nvPr/>
          </p:nvSpPr>
          <p:spPr>
            <a:xfrm>
              <a:off x="597408" y="1950720"/>
              <a:ext cx="777849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复制本轮session、recorder、input的受保护指针。</a:t>
              </a:r>
            </a:p>
          </p:txBody>
        </p:sp>
        <p:sp>
          <p:nvSpPr>
            <p:cNvPr id="5" name="TextBox 5"/>
            <p:cNvSpPr txBox="1"/>
            <p:nvPr/>
          </p:nvSpPr>
          <p:spPr>
            <a:xfrm>
              <a:off x="597408" y="27889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清空活动成员，旧公共通知不再匹配当前轮。</a:t>
              </a:r>
            </a:p>
          </p:txBody>
        </p:sp>
        <p:sp>
          <p:nvSpPr>
            <p:cNvPr id="6" name="TextBox 6"/>
            <p:cNvSpPr txBox="1"/>
            <p:nvPr/>
          </p:nvSpPr>
          <p:spPr>
            <a:xfrm>
              <a:off x="597408" y="3627120"/>
              <a:ext cx="795619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仅换recorder，不能移除同session的旧reader通知。</a:t>
              </a:r>
            </a:p>
          </p:txBody>
        </p:sp>
        <p:sp>
          <p:nvSpPr>
            <p:cNvPr id="7" name="TextBox 7"/>
            <p:cNvSpPr txBox="1"/>
            <p:nvPr/>
          </p:nvSpPr>
          <p:spPr>
            <a:xfrm>
              <a:off x="597408" y="44653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这三个对象分别以窗口为父对象，都需要回收。</a:t>
              </a:r>
            </a:p>
          </p:txBody>
        </p:sp>
        <p:sp>
          <p:nvSpPr>
            <p:cNvPr id="8" name="TextBox 8"/>
            <p:cNvSpPr txBox="1"/>
            <p:nvPr/>
          </p:nvSpPr>
          <p:spPr>
            <a:xfrm>
              <a:off x="597408" y="5303520"/>
              <a:ext cx="7339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先接destroyed回收确认，再分别调用deleteLater。</a:t>
              </a:r>
              <a:br/>
              <a:r>
                <a:rPr lang="zh-CN" sz="2400" dirty="0">
                  <a:solidFill>
                    <a:schemeClr val="dk1"/>
                  </a:solidFill>
                  <a:latin typeface="+mn-lt"/>
                  <a:ea typeface="+mn-ea"/>
                  <a:cs typeface="+mn-cs"/>
                </a:rPr>
                <a:t>活动成员清空以后，用前面保存的指针安排回收。</a:t>
              </a:r>
            </a:p>
          </p:txBody>
        </p:sp>
      </p:grpSp>
      <p:sp>
        <p:nvSpPr>
          <p:cNvPr id="10" name="TextBox 10"/>
          <p:cNvSpPr txBox="1"/>
          <p:nvPr/>
        </p:nvSpPr>
        <p:spPr>
          <a:xfrm>
            <a:off x="603504" y="6404610"/>
            <a:ext cx="648766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本页处理旧通知来源；不把错误状态解释成旧writer仍在写入 · F224—F228 · 30 / 37</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953756" cy="819150"/>
            <a:chOff x="590550" y="613410"/>
            <a:chExt cx="7953756" cy="819150"/>
          </a:xfrm>
        </p:grpSpPr>
        <p:sp>
          <p:nvSpPr>
            <p:cNvPr id="2" name="TextBox 2"/>
            <p:cNvSpPr txBox="1"/>
            <p:nvPr/>
          </p:nvSpPr>
          <p:spPr>
            <a:xfrm>
              <a:off x="590550" y="613410"/>
              <a:ext cx="795375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回收确认全部到达才准备下一轮</a:t>
              </a:r>
            </a:p>
          </p:txBody>
        </p:sp>
      </p:grpSp>
      <p:grpSp>
        <p:nvGrpSpPr>
          <p:cNvPr id="6" name="Group 6"/>
          <p:cNvGrpSpPr/>
          <p:nvPr/>
        </p:nvGrpSpPr>
        <p:grpSpPr>
          <a:xfrm>
            <a:off x="609600" y="1828800"/>
            <a:ext cx="10972800" cy="2819400"/>
            <a:chOff x="609600" y="1828800"/>
            <a:chExt cx="10972800" cy="2819400"/>
          </a:xfrm>
        </p:grpSpPr>
        <p:sp>
          <p:nvSpPr>
            <p:cNvPr id="4" name="Rectangle 4"/>
            <p:cNvSpPr/>
            <p:nvPr/>
          </p:nvSpPr>
          <p:spPr>
            <a:xfrm>
              <a:off x="609600" y="1828800"/>
              <a:ext cx="10972800" cy="2819400"/>
            </a:xfrm>
            <a:prstGeom prst="rect">
              <a:avLst/>
            </a:prstGeom>
            <a:solidFill>
              <a:schemeClr val="lt2"/>
            </a:solidFill>
            <a:ln>
              <a:noFill/>
            </a:ln>
          </p:spPr>
        </p:sp>
        <p:sp>
          <p:nvSpPr>
            <p:cNvPr id="5" name="TextBox 5"/>
            <p:cNvSpPr txBox="1"/>
            <p:nvPr/>
          </p:nvSpPr>
          <p:spPr>
            <a:xfrm>
              <a:off x="827532" y="1983105"/>
              <a:ext cx="7795641" cy="24681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++pendingRetirement;</a:t>
              </a:r>
              <a:br/>
              <a:r>
                <a:rPr lang="zh-CN" sz="2100" dirty="0">
                  <a:solidFill>
                    <a:schemeClr val="dk1"/>
                  </a:solidFill>
                  <a:latin typeface="+mn-lt"/>
                  <a:ea typeface="+mn-ea"/>
                  <a:cs typeface="+mn-cs"/>
                </a:rPr>
                <a:t>connect(object, &amp;QObject::destroyed, this,</a:t>
              </a:r>
              <a:br/>
              <a:r>
                <a:rPr lang="zh-CN" sz="2100" dirty="0">
                  <a:solidFill>
                    <a:schemeClr val="dk1"/>
                  </a:solidFill>
                  <a:latin typeface="+mn-lt"/>
                  <a:ea typeface="+mn-ea"/>
                  <a:cs typeface="+mn-cs"/>
                </a:rPr>
                <a:t xml:space="preserve">    [this, job] {</a:t>
              </a:r>
              <a:br/>
              <a:r>
                <a:rPr lang="zh-CN" sz="2100" dirty="0">
                  <a:solidFill>
                    <a:schemeClr val="dk1"/>
                  </a:solidFill>
                  <a:latin typeface="+mn-lt"/>
                  <a:ea typeface="+mn-ea"/>
                  <a:cs typeface="+mn-cs"/>
                </a:rPr>
                <a:t xml:space="preserve">        if (job != retirementId || !retiring) return;</a:t>
              </a:r>
              <a:br/>
              <a:r>
                <a:rPr lang="zh-CN" sz="2100" dirty="0">
                  <a:solidFill>
                    <a:schemeClr val="dk1"/>
                  </a:solidFill>
                  <a:latin typeface="+mn-lt"/>
                  <a:ea typeface="+mn-ea"/>
                  <a:cs typeface="+mn-cs"/>
                </a:rPr>
                <a:t xml:space="preserve">        if (--pendingRetirement == 0)</a:t>
              </a:r>
              <a:br/>
              <a:r>
                <a:rPr lang="zh-CN" sz="2100" dirty="0">
                  <a:solidFill>
                    <a:schemeClr val="dk1"/>
                  </a:solidFill>
                  <a:latin typeface="+mn-lt"/>
                  <a:ea typeface="+mn-ea"/>
                  <a:cs typeface="+mn-cs"/>
                </a:rPr>
                <a:t xml:space="preserve">            finishRetirement(job);</a:t>
              </a:r>
              <a:br/>
              <a:r>
                <a:rPr lang="zh-CN" sz="2100" dirty="0">
                  <a:solidFill>
                    <a:schemeClr val="dk1"/>
                  </a:solidFill>
                  <a:latin typeface="+mn-lt"/>
                  <a:ea typeface="+mn-ea"/>
                  <a:cs typeface="+mn-cs"/>
                </a:rPr>
                <a:t xml:space="preserve">    }, Qt::QueuedConnection);</a:t>
              </a:r>
            </a:p>
          </p:txBody>
        </p:sp>
      </p:grpSp>
      <p:grpSp>
        <p:nvGrpSpPr>
          <p:cNvPr id="9" name="Group 9"/>
          <p:cNvGrpSpPr/>
          <p:nvPr/>
        </p:nvGrpSpPr>
        <p:grpSpPr>
          <a:xfrm>
            <a:off x="597408" y="5151120"/>
            <a:ext cx="7158533" cy="888492"/>
            <a:chOff x="597408" y="5151120"/>
            <a:chExt cx="7158533" cy="888492"/>
          </a:xfrm>
        </p:grpSpPr>
        <p:sp>
          <p:nvSpPr>
            <p:cNvPr id="7" name="TextBox 7"/>
            <p:cNvSpPr txBox="1"/>
            <p:nvPr/>
          </p:nvSpPr>
          <p:spPr>
            <a:xfrm>
              <a:off x="597408" y="5151120"/>
              <a:ext cx="71585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先连接全部旧对象的确认，再分别deleteLater。</a:t>
              </a:r>
            </a:p>
          </p:txBody>
        </p:sp>
        <p:sp>
          <p:nvSpPr>
            <p:cNvPr id="8" name="TextBox 8"/>
            <p:cNvSpPr txBox="1"/>
            <p:nvPr/>
          </p:nvSpPr>
          <p:spPr>
            <a:xfrm>
              <a:off x="597408" y="5570220"/>
              <a:ext cx="711616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每次确认减1；本次计数归零，才结束retiring。</a:t>
              </a:r>
            </a:p>
          </p:txBody>
        </p:sp>
      </p:grpSp>
      <p:sp>
        <p:nvSpPr>
          <p:cNvPr id="10" name="TextBox 10"/>
          <p:cNvSpPr txBox="1"/>
          <p:nvPr/>
        </p:nvSpPr>
        <p:spPr>
          <a:xfrm>
            <a:off x="603504" y="6404610"/>
            <a:ext cx="664509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object是待回收对象，job是回收编号；完整步骤见备注 · F216—F218、F229 · 31 / 37</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下一轮使用新链和新文件</a:t>
              </a:r>
            </a:p>
          </p:txBody>
        </p:sp>
      </p:grpSp>
      <p:grpSp>
        <p:nvGrpSpPr>
          <p:cNvPr id="9" name="Group 9"/>
          <p:cNvGrpSpPr/>
          <p:nvPr/>
        </p:nvGrpSpPr>
        <p:grpSpPr>
          <a:xfrm>
            <a:off x="597408" y="1950720"/>
            <a:ext cx="8208569" cy="4241292"/>
            <a:chOff x="597408" y="1950720"/>
            <a:chExt cx="8208569" cy="4241292"/>
          </a:xfrm>
        </p:grpSpPr>
        <p:sp>
          <p:nvSpPr>
            <p:cNvPr id="4" name="TextBox 4"/>
            <p:cNvSpPr txBox="1"/>
            <p:nvPr/>
          </p:nvSpPr>
          <p:spPr>
            <a:xfrm>
              <a:off x="597408" y="19507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旧三个对象的回收确认到达后，才能创建下一轮。</a:t>
              </a:r>
            </a:p>
          </p:txBody>
        </p:sp>
        <p:sp>
          <p:nvSpPr>
            <p:cNvPr id="5" name="TextBox 5"/>
            <p:cNvSpPr txBox="1"/>
            <p:nvPr/>
          </p:nvSpPr>
          <p:spPr>
            <a:xfrm>
              <a:off x="597408" y="2788920"/>
              <a:ext cx="820856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递增takeId，重建session、input、recorder及接线。</a:t>
              </a:r>
            </a:p>
          </p:txBody>
        </p:sp>
        <p:sp>
          <p:nvSpPr>
            <p:cNvPr id="6" name="TextBox 6"/>
            <p:cNvSpPr txBox="1"/>
            <p:nvPr/>
          </p:nvSpPr>
          <p:spPr>
            <a:xfrm>
              <a:off x="597408" y="36271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初始化本轮开始、错误、实际路径和时长记录。</a:t>
              </a:r>
            </a:p>
          </p:txBody>
        </p:sp>
        <p:sp>
          <p:nvSpPr>
            <p:cNvPr id="7" name="TextBox 7"/>
            <p:cNvSpPr txBox="1"/>
            <p:nvPr/>
          </p:nvSpPr>
          <p:spPr>
            <a:xfrm>
              <a:off x="597408" y="44653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重新检查设备与支持组合，使用新的输出文件名。</a:t>
              </a:r>
            </a:p>
          </p:txBody>
        </p:sp>
        <p:sp>
          <p:nvSpPr>
            <p:cNvPr id="8" name="TextBox 8"/>
            <p:cNvSpPr txBox="1"/>
            <p:nvPr/>
          </p:nvSpPr>
          <p:spPr>
            <a:xfrm>
              <a:off x="597408" y="530352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closing为真时完成关闭，不再建立新链。</a:t>
              </a:r>
              <a:br/>
              <a:r>
                <a:rPr lang="zh-CN" sz="2400" dirty="0">
                  <a:solidFill>
                    <a:schemeClr val="dk1"/>
                  </a:solidFill>
                  <a:latin typeface="+mn-lt"/>
                  <a:ea typeface="+mn-ea"/>
                  <a:cs typeface="+mn-cs"/>
                </a:rPr>
                <a:t>关闭中的窗口继续接收回收确认，直到可以退出。</a:t>
              </a:r>
            </a:p>
          </p:txBody>
        </p:sp>
      </p:grpSp>
      <p:sp>
        <p:nvSpPr>
          <p:cNvPr id="10" name="TextBox 10"/>
          <p:cNvSpPr txBox="1"/>
          <p:nvPr/>
        </p:nvSpPr>
        <p:spPr>
          <a:xfrm>
            <a:off x="603504" y="6404610"/>
            <a:ext cx="751332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未开始的准备轮直接回收；正在录音的轮先停止并作结果决定 · F220、F223、F227—F229 · 32 / 37</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一个方法统一计算按钮</a:t>
              </a:r>
            </a:p>
          </p:txBody>
        </p:sp>
      </p:grpSp>
      <p:grpSp>
        <p:nvGrpSpPr>
          <p:cNvPr id="9" name="Group 9"/>
          <p:cNvGrpSpPr/>
          <p:nvPr/>
        </p:nvGrpSpPr>
        <p:grpSpPr>
          <a:xfrm>
            <a:off x="597408" y="1950720"/>
            <a:ext cx="8063179" cy="4241292"/>
            <a:chOff x="597408" y="1950720"/>
            <a:chExt cx="8063179" cy="4241292"/>
          </a:xfrm>
        </p:grpSpPr>
        <p:sp>
          <p:nvSpPr>
            <p:cNvPr id="4" name="TextBox 4"/>
            <p:cNvSpPr txBox="1"/>
            <p:nvPr/>
          </p:nvSpPr>
          <p:spPr>
            <a:xfrm>
              <a:off x="597408" y="1950720"/>
              <a:ext cx="806317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新开始：本轮未开始，Stopped且无等待、回收或关闭。</a:t>
              </a:r>
            </a:p>
          </p:txBody>
        </p:sp>
        <p:sp>
          <p:nvSpPr>
            <p:cNvPr id="5" name="TextBox 5"/>
            <p:cNvSpPr txBox="1"/>
            <p:nvPr/>
          </p:nvSpPr>
          <p:spPr>
            <a:xfrm>
              <a:off x="597408" y="2788920"/>
              <a:ext cx="562386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恢复：Paused且无停止、回收或关闭。</a:t>
              </a:r>
            </a:p>
          </p:txBody>
        </p:sp>
        <p:sp>
          <p:nvSpPr>
            <p:cNvPr id="6" name="TextBox 6"/>
            <p:cNvSpPr txBox="1"/>
            <p:nvPr/>
          </p:nvSpPr>
          <p:spPr>
            <a:xfrm>
              <a:off x="597408" y="3627120"/>
              <a:ext cx="724540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停止：本轮已开始，尚未finishing或retiring。</a:t>
              </a:r>
            </a:p>
          </p:txBody>
        </p:sp>
        <p:sp>
          <p:nvSpPr>
            <p:cNvPr id="7" name="TextBox 7"/>
            <p:cNvSpPr txBox="1"/>
            <p:nvPr/>
          </p:nvSpPr>
          <p:spPr>
            <a:xfrm>
              <a:off x="597408" y="4465320"/>
              <a:ext cx="715853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核对：stop已返回、当前Stopped，本轮仍有效。</a:t>
              </a:r>
            </a:p>
          </p:txBody>
        </p:sp>
        <p:sp>
          <p:nvSpPr>
            <p:cNvPr id="8" name="TextBox 8"/>
            <p:cNvSpPr txBox="1"/>
            <p:nvPr/>
          </p:nvSpPr>
          <p:spPr>
            <a:xfrm>
              <a:off x="597408" y="5303520"/>
              <a:ext cx="70347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结束本轮后，开始按钮仍禁用，直到旧链回收完成。</a:t>
              </a:r>
              <a:br/>
              <a:r>
                <a:rPr lang="zh-CN" sz="2400" dirty="0">
                  <a:solidFill>
                    <a:schemeClr val="dk1"/>
                  </a:solidFill>
                  <a:latin typeface="+mn-lt"/>
                  <a:ea typeface="+mn-ea"/>
                  <a:cs typeface="+mn-cs"/>
                </a:rPr>
                <a:t>通知和业务动作都调用同一个updateControls。</a:t>
              </a:r>
            </a:p>
          </p:txBody>
        </p:sp>
      </p:grpSp>
      <p:sp>
        <p:nvSpPr>
          <p:cNvPr id="10" name="TextBox 10"/>
          <p:cNvSpPr txBox="1"/>
          <p:nvPr/>
        </p:nvSpPr>
        <p:spPr>
          <a:xfrm>
            <a:off x="603504" y="6404610"/>
            <a:ext cx="674202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让Qt状态和应用标记共同决定按钮，避免不同槽互相覆盖 · F081、F204、F220 · 33 / 37</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练习：编码值交给哪个接口</a:t>
              </a:r>
            </a:p>
          </p:txBody>
        </p:sp>
      </p:grpSp>
      <p:grpSp>
        <p:nvGrpSpPr>
          <p:cNvPr id="5" name="Group 5"/>
          <p:cNvGrpSpPr/>
          <p:nvPr/>
        </p:nvGrpSpPr>
        <p:grpSpPr>
          <a:xfrm>
            <a:off x="597408" y="1950720"/>
            <a:ext cx="4139184" cy="888492"/>
            <a:chOff x="597408" y="1950720"/>
            <a:chExt cx="4139184" cy="888492"/>
          </a:xfrm>
        </p:grpSpPr>
        <p:sp>
          <p:nvSpPr>
            <p:cNvPr id="4" name="TextBox 4"/>
            <p:cNvSpPr txBox="1"/>
            <p:nvPr/>
          </p:nvSpPr>
          <p:spPr>
            <a:xfrm>
              <a:off x="597408" y="1950720"/>
              <a:ext cx="4139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comboCodec保存的用户数据，</a:t>
              </a:r>
              <a:br/>
              <a:r>
                <a:rPr lang="zh-CN" sz="2400" dirty="0">
                  <a:solidFill>
                    <a:schemeClr val="accent1"/>
                  </a:solidFill>
                  <a:latin typeface="+mn-lt"/>
                  <a:ea typeface="+mn-ea"/>
                  <a:cs typeface="+mn-cs"/>
                </a:rPr>
                <a:t>能直接按FileFormat读取吗？</a:t>
              </a:r>
            </a:p>
          </p:txBody>
        </p:sp>
      </p:grpSp>
      <p:grpSp>
        <p:nvGrpSpPr>
          <p:cNvPr id="10" name="Group 10"/>
          <p:cNvGrpSpPr/>
          <p:nvPr/>
        </p:nvGrpSpPr>
        <p:grpSpPr>
          <a:xfrm>
            <a:off x="597408" y="3360420"/>
            <a:ext cx="7455408" cy="2679192"/>
            <a:chOff x="597408" y="3360420"/>
            <a:chExt cx="7455408" cy="2679192"/>
          </a:xfrm>
        </p:grpSpPr>
        <p:sp>
          <p:nvSpPr>
            <p:cNvPr id="6" name="TextBox 6"/>
            <p:cNvSpPr txBox="1"/>
            <p:nvPr/>
          </p:nvSpPr>
          <p:spPr>
            <a:xfrm>
              <a:off x="597408" y="3360420"/>
              <a:ext cx="505236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不能。这个列表保存AudioCodec。</a:t>
              </a:r>
            </a:p>
          </p:txBody>
        </p:sp>
        <p:sp>
          <p:nvSpPr>
            <p:cNvPr id="7" name="TextBox 7"/>
            <p:cNvSpPr txBox="1"/>
            <p:nvPr/>
          </p:nvSpPr>
          <p:spPr>
            <a:xfrm>
              <a:off x="597408" y="4046220"/>
              <a:ext cx="42931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编码值交给setAudioCodec。</a:t>
              </a:r>
            </a:p>
          </p:txBody>
        </p:sp>
        <p:sp>
          <p:nvSpPr>
            <p:cNvPr id="8" name="TextBox 8"/>
            <p:cNvSpPr txBox="1"/>
            <p:nvPr/>
          </p:nvSpPr>
          <p:spPr>
            <a:xfrm>
              <a:off x="597408" y="4732020"/>
              <a:ext cx="738256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容器值按FileFormat读取，交给setFileFormat。</a:t>
              </a:r>
            </a:p>
          </p:txBody>
        </p:sp>
        <p:sp>
          <p:nvSpPr>
            <p:cNvPr id="9" name="TextBox 9"/>
            <p:cNvSpPr txBox="1"/>
            <p:nvPr/>
          </p:nvSpPr>
          <p:spPr>
            <a:xfrm>
              <a:off x="597408" y="5570220"/>
              <a:ext cx="745540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两个值都能存为枚举，不表示它们的含义可以交换。</a:t>
              </a:r>
            </a:p>
          </p:txBody>
        </p:sp>
      </p:grpSp>
      <p:sp>
        <p:nvSpPr>
          <p:cNvPr id="11" name="TextBox 11"/>
          <p:cNvSpPr txBox="1"/>
          <p:nvPr/>
        </p:nvSpPr>
        <p:spPr>
          <a:xfrm>
            <a:off x="603504" y="6404610"/>
            <a:ext cx="5376062"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先沿用户数据确认类型，再选择对应设置函数 · F075、F079 · 34 / 37</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练习：能播放就能录制吗</a:t>
              </a:r>
            </a:p>
          </p:txBody>
        </p:sp>
      </p:grpSp>
      <p:grpSp>
        <p:nvGrpSpPr>
          <p:cNvPr id="5" name="Group 5"/>
          <p:cNvGrpSpPr/>
          <p:nvPr/>
        </p:nvGrpSpPr>
        <p:grpSpPr>
          <a:xfrm>
            <a:off x="597408" y="1950720"/>
            <a:ext cx="5205984" cy="888492"/>
            <a:chOff x="597408" y="1950720"/>
            <a:chExt cx="5205984" cy="888492"/>
          </a:xfrm>
        </p:grpSpPr>
        <p:sp>
          <p:nvSpPr>
            <p:cNvPr id="4" name="TextBox 4"/>
            <p:cNvSpPr txBox="1"/>
            <p:nvPr/>
          </p:nvSpPr>
          <p:spPr>
            <a:xfrm>
              <a:off x="597408" y="1950720"/>
              <a:ext cx="5205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本机能播放一种格式，</a:t>
              </a:r>
              <a:br/>
              <a:r>
                <a:rPr lang="zh-CN" sz="2400" dirty="0">
                  <a:solidFill>
                    <a:schemeClr val="accent1"/>
                  </a:solidFill>
                  <a:latin typeface="+mn-lt"/>
                  <a:ea typeface="+mn-ea"/>
                  <a:cs typeface="+mn-cs"/>
                </a:rPr>
                <a:t>能保证把麦克风声音录成这个格式吗？</a:t>
              </a:r>
            </a:p>
          </p:txBody>
        </p:sp>
      </p:grpSp>
      <p:grpSp>
        <p:nvGrpSpPr>
          <p:cNvPr id="10" name="Group 10"/>
          <p:cNvGrpSpPr/>
          <p:nvPr/>
        </p:nvGrpSpPr>
        <p:grpSpPr>
          <a:xfrm>
            <a:off x="597408" y="3360420"/>
            <a:ext cx="6583070" cy="2679192"/>
            <a:chOff x="597408" y="3360420"/>
            <a:chExt cx="6583070" cy="2679192"/>
          </a:xfrm>
        </p:grpSpPr>
        <p:sp>
          <p:nvSpPr>
            <p:cNvPr id="6" name="TextBox 6"/>
            <p:cNvSpPr txBox="1"/>
            <p:nvPr/>
          </p:nvSpPr>
          <p:spPr>
            <a:xfrm>
              <a:off x="597408" y="3360420"/>
              <a:ext cx="637702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不能。播放检查Decode，录制检查Encode。</a:t>
              </a:r>
            </a:p>
          </p:txBody>
        </p:sp>
        <p:sp>
          <p:nvSpPr>
            <p:cNvPr id="7" name="TextBox 7"/>
            <p:cNvSpPr txBox="1"/>
            <p:nvPr/>
          </p:nvSpPr>
          <p:spPr>
            <a:xfrm>
              <a:off x="597408" y="4046220"/>
              <a:ext cx="6270041"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先检查完整编码、容器组合的Encode支持。</a:t>
              </a:r>
            </a:p>
          </p:txBody>
        </p:sp>
        <p:sp>
          <p:nvSpPr>
            <p:cNvPr id="8" name="TextBox 8"/>
            <p:cNvSpPr txBox="1"/>
            <p:nvPr/>
          </p:nvSpPr>
          <p:spPr>
            <a:xfrm>
              <a:off x="597408" y="4732020"/>
              <a:ext cx="487070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再检查所选输入设备与输出路径。</a:t>
              </a:r>
            </a:p>
          </p:txBody>
        </p:sp>
        <p:sp>
          <p:nvSpPr>
            <p:cNvPr id="9" name="TextBox 9"/>
            <p:cNvSpPr txBox="1"/>
            <p:nvPr/>
          </p:nvSpPr>
          <p:spPr>
            <a:xfrm>
              <a:off x="597408" y="5570220"/>
              <a:ext cx="658307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record发出以后，仍要接收并处理本轮错误。</a:t>
              </a:r>
            </a:p>
          </p:txBody>
        </p:sp>
      </p:grpSp>
      <p:sp>
        <p:nvSpPr>
          <p:cNvPr id="11" name="TextBox 11"/>
          <p:cNvSpPr txBox="1"/>
          <p:nvPr/>
        </p:nvSpPr>
        <p:spPr>
          <a:xfrm>
            <a:off x="603504" y="6404610"/>
            <a:ext cx="72578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能力检查针对具体操作，也不能代替实际输入和输出检查 · F072、F076、F079、F085 · 35 / 37</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8451952" cy="819150"/>
            <a:chOff x="590550" y="613410"/>
            <a:chExt cx="8451952" cy="819150"/>
          </a:xfrm>
        </p:grpSpPr>
        <p:sp>
          <p:nvSpPr>
            <p:cNvPr id="2" name="TextBox 2"/>
            <p:cNvSpPr txBox="1"/>
            <p:nvPr/>
          </p:nvSpPr>
          <p:spPr>
            <a:xfrm>
              <a:off x="590550" y="613410"/>
              <a:ext cx="84519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练习：Stopped后何时允许下一轮</a:t>
              </a:r>
            </a:p>
          </p:txBody>
        </p:sp>
      </p:grpSp>
      <p:grpSp>
        <p:nvGrpSpPr>
          <p:cNvPr id="5" name="Group 5"/>
          <p:cNvGrpSpPr/>
          <p:nvPr/>
        </p:nvGrpSpPr>
        <p:grpSpPr>
          <a:xfrm>
            <a:off x="597408" y="1950720"/>
            <a:ext cx="5495544" cy="888492"/>
            <a:chOff x="597408" y="1950720"/>
            <a:chExt cx="5495544" cy="888492"/>
          </a:xfrm>
        </p:grpSpPr>
        <p:sp>
          <p:nvSpPr>
            <p:cNvPr id="4" name="TextBox 4"/>
            <p:cNvSpPr txBox="1"/>
            <p:nvPr/>
          </p:nvSpPr>
          <p:spPr>
            <a:xfrm>
              <a:off x="597408" y="1950720"/>
              <a:ext cx="5495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状态为Stopped，当前错误为NoError，</a:t>
              </a:r>
              <a:br/>
              <a:r>
                <a:rPr lang="zh-CN" sz="2400" dirty="0">
                  <a:solidFill>
                    <a:schemeClr val="accent1"/>
                  </a:solidFill>
                  <a:latin typeface="+mn-lt"/>
                  <a:ea typeface="+mn-ea"/>
                  <a:cs typeface="+mn-cs"/>
                </a:rPr>
                <a:t>能自动解除finishing，开始下一轮吗？</a:t>
              </a:r>
            </a:p>
          </p:txBody>
        </p:sp>
      </p:grpSp>
      <p:grpSp>
        <p:nvGrpSpPr>
          <p:cNvPr id="10" name="Group 10"/>
          <p:cNvGrpSpPr/>
          <p:nvPr/>
        </p:nvGrpSpPr>
        <p:grpSpPr>
          <a:xfrm>
            <a:off x="597408" y="3360420"/>
            <a:ext cx="7261555" cy="2679192"/>
            <a:chOff x="597408" y="3360420"/>
            <a:chExt cx="7261555" cy="2679192"/>
          </a:xfrm>
        </p:grpSpPr>
        <p:sp>
          <p:nvSpPr>
            <p:cNvPr id="6" name="TextBox 6"/>
            <p:cNvSpPr txBox="1"/>
            <p:nvPr/>
          </p:nvSpPr>
          <p:spPr>
            <a:xfrm>
              <a:off x="597408" y="3360420"/>
              <a:ext cx="55168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不能。停止条件还没有核对实际文件。</a:t>
              </a:r>
            </a:p>
          </p:txBody>
        </p:sp>
        <p:sp>
          <p:nvSpPr>
            <p:cNvPr id="7" name="TextBox 7"/>
            <p:cNvSpPr txBox="1"/>
            <p:nvPr/>
          </p:nvSpPr>
          <p:spPr>
            <a:xfrm>
              <a:off x="597408" y="4046220"/>
              <a:ext cx="713232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人工核对后确认，或明确保留未验证、失败结果。</a:t>
              </a:r>
            </a:p>
          </p:txBody>
        </p:sp>
        <p:sp>
          <p:nvSpPr>
            <p:cNvPr id="8" name="TextBox 8"/>
            <p:cNvSpPr txBox="1"/>
            <p:nvPr/>
          </p:nvSpPr>
          <p:spPr>
            <a:xfrm>
              <a:off x="597408" y="4732020"/>
              <a:ext cx="726155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作出结束决定，先进入retiring，再解除业务锁。</a:t>
              </a:r>
            </a:p>
          </p:txBody>
        </p:sp>
        <p:sp>
          <p:nvSpPr>
            <p:cNvPr id="9" name="TextBox 9"/>
            <p:cNvSpPr txBox="1"/>
            <p:nvPr/>
          </p:nvSpPr>
          <p:spPr>
            <a:xfrm>
              <a:off x="597408" y="5570220"/>
              <a:ext cx="6809232"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三个旧对象的回收确认都到达，才准备下一轮。</a:t>
              </a:r>
            </a:p>
          </p:txBody>
        </p:sp>
      </p:grpSp>
      <p:sp>
        <p:nvSpPr>
          <p:cNvPr id="11" name="TextBox 11"/>
          <p:cNvSpPr txBox="1"/>
          <p:nvPr/>
        </p:nvSpPr>
        <p:spPr>
          <a:xfrm>
            <a:off x="603504" y="6404610"/>
            <a:ext cx="665317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本例的业务终点由明确决定给出；新轮还要等待旧链回收 · F204、F224—F229 · 36 / 37</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两轮现场验证与失败分支</a:t>
              </a:r>
            </a:p>
          </p:txBody>
        </p:sp>
      </p:grpSp>
      <p:grpSp>
        <p:nvGrpSpPr>
          <p:cNvPr id="9" name="Group 9"/>
          <p:cNvGrpSpPr/>
          <p:nvPr/>
        </p:nvGrpSpPr>
        <p:grpSpPr>
          <a:xfrm>
            <a:off x="597408" y="1950720"/>
            <a:ext cx="7310018" cy="4241292"/>
            <a:chOff x="597408" y="1950720"/>
            <a:chExt cx="7310018" cy="4241292"/>
          </a:xfrm>
        </p:grpSpPr>
        <p:sp>
          <p:nvSpPr>
            <p:cNvPr id="4" name="TextBox 4"/>
            <p:cNvSpPr txBox="1"/>
            <p:nvPr/>
          </p:nvSpPr>
          <p:spPr>
            <a:xfrm>
              <a:off x="597408" y="1950720"/>
              <a:ext cx="731001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第1轮选有效麦克风与新文件，口述可辨认的编号。</a:t>
              </a:r>
            </a:p>
          </p:txBody>
        </p:sp>
        <p:sp>
          <p:nvSpPr>
            <p:cNvPr id="5" name="TextBox 5"/>
            <p:cNvSpPr txBox="1"/>
            <p:nvPr/>
          </p:nvSpPr>
          <p:spPr>
            <a:xfrm>
              <a:off x="597408" y="2788920"/>
              <a:ext cx="648614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测试暂停恢复，停止后核对实际文件和时长。</a:t>
              </a:r>
            </a:p>
          </p:txBody>
        </p:sp>
        <p:sp>
          <p:nvSpPr>
            <p:cNvPr id="6" name="TextBox 6"/>
            <p:cNvSpPr txBox="1"/>
            <p:nvPr/>
          </p:nvSpPr>
          <p:spPr>
            <a:xfrm>
              <a:off x="597408" y="362712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确认或保留未验证结果，观察旧链回收。</a:t>
              </a:r>
            </a:p>
          </p:txBody>
        </p:sp>
        <p:sp>
          <p:nvSpPr>
            <p:cNvPr id="7" name="TextBox 7"/>
            <p:cNvSpPr txBox="1"/>
            <p:nvPr/>
          </p:nvSpPr>
          <p:spPr>
            <a:xfrm>
              <a:off x="597408" y="4465320"/>
              <a:ext cx="698693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第2轮换新文件，检查旧通知没有修改新轮界面。</a:t>
              </a:r>
            </a:p>
          </p:txBody>
        </p:sp>
        <p:sp>
          <p:nvSpPr>
            <p:cNvPr id="8" name="TextBox 8"/>
            <p:cNvSpPr txBox="1"/>
            <p:nvPr/>
          </p:nvSpPr>
          <p:spPr>
            <a:xfrm>
              <a:off x="597408" y="5303520"/>
              <a:ext cx="66233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测试不可写路径、失败保留与关闭流程。</a:t>
              </a:r>
              <a:br/>
              <a:r>
                <a:rPr lang="zh-CN" sz="2400" dirty="0">
                  <a:solidFill>
                    <a:schemeClr val="dk1"/>
                  </a:solidFill>
                  <a:latin typeface="+mn-lt"/>
                  <a:ea typeface="+mn-ea"/>
                  <a:cs typeface="+mn-cs"/>
                </a:rPr>
                <a:t>下一份进入PCM采集，直接观察音频字节和样本。</a:t>
              </a:r>
            </a:p>
          </p:txBody>
        </p:sp>
      </p:grpSp>
      <p:sp>
        <p:nvSpPr>
          <p:cNvPr id="10" name="TextBox 10"/>
          <p:cNvSpPr txBox="1"/>
          <p:nvPr/>
        </p:nvSpPr>
        <p:spPr>
          <a:xfrm>
            <a:off x="603504" y="6404610"/>
            <a:ext cx="725789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本页是教师现场验证安排；源码静态核验不代替设备测试 · F072、F085、F204、F229 · 37 / 37</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16_b_recorder">
  <a:themeElements>
    <a:clrScheme name="qt6_ch16_b_recorder">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6_b_record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6_b_record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16_b_recorder">
  <a:themeElements>
    <a:clrScheme name="qt6_ch16_b_recorder">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16_b_recorder">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16_b_record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37</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2026-10-07T14:08:56Z</dcterms:created>
  <dcterms:modified xsi:type="dcterms:W3CDTF">2026-10-07T14:08:56Z</dcterms:modified>
  <cp:category/>
  <cp:contentStatus/>
</cp:coreProperties>
</file>