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p="http://schemas.openxmlformats.org/presentationml/2006/main" xmlns:r="http://schemas.openxmlformats.org/officeDocument/2006/relationships" saveSubsetFonts="1" autoCompressPictures="0">
  <p:sldMasterIdLst>
    <p:sldMasterId id="2147483648" r:id="rId1"/>
  </p:sldMasterIdLst>
  <p:notesMasterIdLst>
    <p:notesMasterId r:id="rId51"/>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  <Relationship Id="rId51"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a:lstStyle/>
          <a:p>
            <a:pPr/>
            <a:endParaRPr lang="zh-CN"/>
          </a:p>
        </p:txBody>
      </p:sp>
      <p:sp>
        <p:nvSpPr>
          <p:cNvPr id="3" name="Date Placeholder 2"/>
          <p:cNvSpPr>
            <a:spLocks noGrp="1"/>
          </p:cNvSpPr>
          <p:nvPr>
            <p:ph type="dt" sz="half" idx="1"/>
          </p:nvPr>
        </p:nvSpPr>
        <p:spPr>
          <a:xfrm>
            <a:off x="3884613" y="0"/>
            <a:ext cx="2971800" cy="457200"/>
          </a:xfrm>
          <a:prstGeom prst="rect">
            <a:avLst/>
          </a:prstGeom>
        </p:spPr>
        <p:txBody>
          <a:bodyPr/>
          <a:lstStyle/>
          <a:p>
            <a:pPr/>
            <a:endParaRPr lang="zh-CN"/>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a:lstStyle/>
          <a:p>
            <a:pPr/>
            <a:endParaRPr lang="zh-CN"/>
          </a:p>
        </p:txBody>
      </p:sp>
      <p:sp>
        <p:nvSpPr>
          <p:cNvPr id="6" name="Footer Placeholder 5"/>
          <p:cNvSpPr>
            <a:spLocks noGrp="1"/>
          </p:cNvSpPr>
          <p:nvPr>
            <p:ph type="ftr" sz="quarter" idx="4"/>
          </p:nvPr>
        </p:nvSpPr>
        <p:spPr>
          <a:xfrm>
            <a:off x="0" y="8685213"/>
            <a:ext cx="2971800" cy="457200"/>
          </a:xfrm>
          <a:prstGeom prst="rect">
            <a:avLst/>
          </a:prstGeom>
        </p:spPr>
        <p:txBody>
          <a:bodyPr/>
          <a:lstStyle/>
          <a:p>
            <a:pPr/>
            <a:endParaRPr 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a:lstStyle/>
          <a:p>
            <a:pPr/>
            <a:endParaRPr lang="zh-CN"/>
          </a:p>
        </p:txBody>
      </p:sp>
    </p:spTree>
  </p:cSld>
  <p:clrMap bg1="lt1" tx1="dk1" bg2="lt2" tx2="dk2" accent1="accent1" accent2="accent2" accent3="accent3" accent4="accent4" accent5="accent5" accent6="accent6" hlink="hlink" folHlink="folHlink"/>
  <p:hf/>
  <p:notesStyle>
    <a:lvl1pPr marL="0" algn="l">
      <a:defRPr sz="1200" lang="zh-CN"/>
    </a:lvl1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本份按Qt 6.2.3讲解，后端细节限定Windows；教学片段尚未编译或实机运行。前面已处理音频播放、独立录音和原始PCM，本份先把已有文件送到显示组件，再接入摄像头。课堂实机拍照部分只演示capture()取得内存图像；captureToFile()用于核读教材的请求、通知和实际文件验证过程。本固定版本的后台文件保存存在未取得公开任务退出依据的对象寿命问题，所以本份不把这些片段包装成可自动关闭、销毁重建的完整拍照程序。录像作为独立示例讨论，不能把独立录音的退役策略直接推广到含异步拍照保存的混合链。</a:t>
            </a:r>
          </a:p>
          <a:p>
            <a:pPr/>
            <a:endParaRPr lang="zh-CN" dirty="0"/>
          </a:p>
          <a:p>
            <a:pPr/>
            <a:r>
              <a:rPr lang="zh-CN" dirty="0"/>
              <a:t>本页依据教材第16章的16.5 播放视频文件；16.6 摄像头的使用讲解。接口行为同时核对了[Qt 6.2.3 QMediaPlayer 官方 qdoc 与实现](https://raw.githubusercontent.com/qt/qtmultimedia/v6.2.3/src/multimedia/playback/qmediaplayer.cpp)，[Qt 6.2.3 QMediaCaptureSession 官方头文件](https://raw.githubusercontent.com/qt/qtmultimedia/v6.2.3/src/multimedia/recording/qmediacapturesession.h)，[Qt 6.2.3 QImageCapture 官方 qdoc 与实现](https://raw.githubusercontent.com/qt/qtmultimedia/v6.2.3/src/multimedia/camera/qimagecapture.cpp)，[Qt 6.2.3 Windows QWindowsImageCapture官方实现：capture/captureToBuffer/doCapture L65–84、handleVideoFrameChanged L127–152](https://raw.githubusercontent.com/qt/qtmultimedia/v6.2.3/src/multimedia/platform/windows/mediacapture/qwindowsimagecapture.cpp)，[Qt 6.2.3 QImageCapture官方公开头文件：完整方法与信号声明 L102–151](https://raw.githubusercontent.com/qt/qtmultimedia/v6.2.3/src/multimedia/camera/qimagecapture.h)。</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QMediaPlayer读取并解码媒体；QAudioOutput接收其中的音频，QVideoWidget接收图像。声音和图像是两条输出关联，父对象this负责对象寿命。无音轨文件不会因为接了QAudioOutput就产生声音；有音轨但听不到声音，则检查音量、静音、输出设备和播放错误。setVideoOutput只建立视频关联，不会替程序创建播放器或音频对象。</a:t>
            </a:r>
          </a:p>
          <a:p>
            <a:pPr/>
            <a:endParaRPr lang="zh-CN" dirty="0"/>
          </a:p>
          <a:p>
            <a:pPr/>
            <a:r>
              <a:rPr lang="zh-CN" dirty="0"/>
              <a:t>本页依据教材第16章的16.5 播放视频文件；16.6 摄像头的使用讲解。接口行为同时核对了[Qt 6.2.3 Changes to Qt Multimedia](https://raw.githubusercontent.com/qt/qtmultimedia/v6.2.3/src/multimedia/doc/src/qt6-changes.qdoc)，[Qt 6.2.3 QMediaPlayer 官方 qdoc 与实现](https://raw.githubusercontent.com/qt/qtmultimedia/v6.2.3/src/multimedia/playback/qmediaplayer.cpp)。</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正文第一段初始化代码位于窗口构造或一次性初始化，创建一个持续存在的player和output，再把音频与已有的videoWidget接给player。最后两行位于选择文件成功后的打开操作；取消选择或路径为空就返回，重复打开不重新new播放器与音频输出。videoWidget已在Designer提升为QVideoWidget，模块也已链接。play提出播放请求，后续播放状态、媒体状态、时长和错误通知负责显示结果。输出关联不会改变它们的父对象。代码注释标出两段位置，每次打开只换来源并提出播放请求。</a:t>
            </a:r>
          </a:p>
          <a:p>
            <a:pPr/>
            <a:endParaRPr lang="zh-CN" dirty="0"/>
          </a:p>
          <a:p>
            <a:pPr/>
            <a:r>
              <a:rPr lang="zh-CN" dirty="0"/>
              <a:t>本页依据教材第16章的16.5 播放视频文件；16.6 摄像头的使用讲解。接口行为同时核对了[Qt 6.2.3 Changes to Qt Multimedia](https://raw.githubusercontent.com/qt/qtmultimedia/v6.2.3/src/multimedia/doc/src/qt6-changes.qdoc)，[Qt 6.2.3 QMediaPlayer 官方 qdoc 与实现](https://raw.githubusercontent.com/qt/qtmultimedia/v6.2.3/src/multimedia/playback/qmediaplayer.cpp)。</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Designer提升把界面里的QWidget声明为QVideoWidget，需要正确类名和头文件QVideoWidget；这一步没有创建QMediaPlayer。qmake增加multimedia与multimediawidgets；CMake先find_package(Qt6 REQUIRED COMPONENTS Widgets Multimedia MultimediaWidgets)，再把Qt6::Widgets、Qt6::Multimedia和Qt6::MultimediaWidgets链接到实际可执行目标。查找与链接都包含使用的模块，app替换为已有目标。自定义TMyVideoWidget还需匹配实际头文件和类名，按它的接口保存播放器指针；这是另外的配置，不能由setVideoOutput自动代替。</a:t>
            </a:r>
          </a:p>
          <a:p>
            <a:pPr/>
            <a:endParaRPr lang="zh-CN" dirty="0"/>
          </a:p>
          <a:p>
            <a:pPr/>
            <a:r>
              <a:rPr lang="zh-CN" dirty="0"/>
              <a:t>本页依据教材第16章的16.5 播放视频文件；16.6 摄像头的使用讲解。接口行为同时核对了[Qt 6.2.3 QMediaPlayer 官方 qdoc 与实现](https://raw.githubusercontent.com/qt/qtmultimedia/v6.2.3/src/multimedia/playback/qmediaplayer.cpp)。</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一个QMediaPlayer在同一时刻关联一个视频输出；改用图形视频项时新关联替换旧关联。QVideoWidget由QObject父窗口管理寿命，布局负责安排位置；父窗口回收对象，布局安排组件位置，分别指出作用。QGraphicsVideoItem加入场景后由场景管理，QGraphicsView观察场景，不因setScene自动取得场景所有权。换输出以后旧对象仍由原所有者清理，player不会因关联把对象改成自己的子对象。</a:t>
            </a:r>
          </a:p>
          <a:p>
            <a:pPr/>
            <a:endParaRPr lang="zh-CN" dirty="0"/>
          </a:p>
          <a:p>
            <a:pPr/>
            <a:r>
              <a:rPr lang="zh-CN" dirty="0"/>
              <a:t>本页依据教材第16章的16.5 播放视频文件；16.6 摄像头的使用讲解。接口行为同时核对了[Qt 6.2.3 QMediaPlayer 官方 qdoc 与实现](https://raw.githubusercontent.com/qt/qtmultimedia/v6.2.3/src/multimedia/playback/qmediaplayer.cpp)，[Qt 6.2.3 QGraphicsVideoItem 官方头文件](https://raw.githubusercontent.com/qt/qtmultimedia/v6.2.3/src/multimediawidgets/qgraphicsvideoitem.h)，[Qt 6.2.3 QMediaCaptureSession 官方 qdoc 与实现](https://raw.githubusercontent.com/qt/qtmultimedia/v6.2.3/src/multimedia/recording/qmediacapturesession.cpp)。</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复用音频篇的进度规则：position与duration为qint64毫秒，滑动条是整数，应明确选择秒刻度或归一化刻度，检查时长大于0且媒体可定位。程序设置滑块不能再次形成用户定位反馈；用户拖动时避免进度通知覆盖它，释放时再提交定位。暂停恢复调用play，不必重新setSource。在固定Qt 6.2.3中setSource即使收到相同URL也先stop回到开头，随后才判断相同URL，不等于重新加载已修改文件，也不会必然发sourceChanged。</a:t>
            </a:r>
          </a:p>
          <a:p>
            <a:pPr/>
            <a:endParaRPr lang="zh-CN" dirty="0"/>
          </a:p>
          <a:p>
            <a:pPr/>
            <a:r>
              <a:rPr lang="zh-CN" dirty="0"/>
              <a:t>本页依据教材第16章的16.5 播放视频文件；16.6 摄像头的使用讲解。接口行为同时核对了[Qt 6.2.3 QMediaPlayer 官方 qdoc 与实现](https://raw.githubusercontent.com/qt/qtmultimedia/v6.2.3/src/multimedia/playback/qmediaplayer.cpp)，[Qt 6.2.3 QMediaPlayer 官方头文件](https://raw.githubusercontent.com/qt/qtmultimedia/v6.2.3/src/multimedia/playback/qmediaplayer.h)。</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段override写在TMyVideoWidget类中，声明与实现签名一致并包含QKeyEvent。只有该组件收到Esc且当前全屏时，调用setFullScreen(false)、接受事件并return；其他按键及非全屏Esc交给QVideoWidget基类。6.2.3的QVideoWidget不提供这一内建Esc逻辑，窗口焦点和键盘事件投递还要在课堂确认，不能承诺任何焦点位置都由这段函数收到事件。原页doc:cf422c2/tier:standard/page:583的基类调用确实只在部分分支，教学代码补齐其余分支。</a:t>
            </a:r>
          </a:p>
          <a:p>
            <a:pPr/>
            <a:endParaRPr lang="zh-CN" dirty="0"/>
          </a:p>
          <a:p>
            <a:pPr/>
            <a:r>
              <a:rPr lang="zh-CN" dirty="0"/>
              <a:t>本页依据教材第16章的16.5 播放视频文件；16.6 摄像头的使用讲解。接口行为同时核对了[Qt 6.2.3 QVideoWidget 官方 qdoc 与实现](https://raw.githubusercontent.com/qt/qtmultimedia/v6.2.3/src/multimediawidgets/qvideowidget.cpp)。</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m_player是自定义TMyVideoWidget的成员，初值nullptr；setMediaPlayer也是本课自定义方法，窗口创建player后必须明确调用它。player-&gt;setVideoOutput不会替该成员赋值。点击槽先检查m_player有效及左键，再按PlayingState暂停，其余可播放状态调用play；这里是控制当前媒体，不承担创建对象或设置来源。窗口管理播放器寿命，组件不删除它。本例限定它们随同一窗口存在；若允许提前独立删除player，应改用QPointer并检查有效性。处理后的事件接受，其余事件交基类。</a:t>
            </a:r>
          </a:p>
          <a:p>
            <a:pPr/>
            <a:endParaRPr lang="zh-CN" dirty="0"/>
          </a:p>
          <a:p>
            <a:pPr/>
            <a:r>
              <a:rPr lang="zh-CN" dirty="0"/>
              <a:t>本页依据教材第16章的16.5 播放视频文件；16.6 摄像头的使用讲解。接口行为同时核对了[Qt 6.2.3 QMediaPlayer 官方 qdoc 与实现](https://raw.githubusercontent.com/qt/qtmultimedia/v6.2.3/src/multimedia/playback/qmediaplayer.cpp)。</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组代码位于一次性界面初始化：scene以窗口为父对象，graphicsView观察scene；scene-&gt;addItem后场景管理videoItem。360乘240指定显示区域，不声明素材真实分辨率；player把视频交给这个项，替换原输出。QGraphicsVideoItem直接继承QGraphicsObject，具有QObject和图形项能力，不是QWidget，不能按普通组件塞进布局。场景、视图和播放器分别管理或关联不同对象，重复打开文件只换媒体来源，不重复创建整套场景。</a:t>
            </a:r>
          </a:p>
          <a:p>
            <a:pPr/>
            <a:endParaRPr lang="zh-CN" dirty="0"/>
          </a:p>
          <a:p>
            <a:pPr/>
            <a:r>
              <a:rPr lang="zh-CN" dirty="0"/>
              <a:t>本页依据教材第16章的16.5 播放视频文件；16.6 摄像头的使用讲解。接口行为同时核对了[Qt 6.2.3 QMediaPlayer 官方 qdoc 与实现](https://raw.githubusercontent.com/qt/qtmultimedia/v6.2.3/src/multimedia/playback/qmediaplayer.cpp)，[Qt 6.2.3 QGraphicsVideoItem 官方头文件](https://raw.githubusercontent.com/qt/qtmultimedia/v6.2.3/src/multimediawidgets/qgraphicsvideoitem.h)。</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ItemIsMovable与ItemIsSelectable允许该视频项被拖动和选中。scene-&gt;addSimpleText创建另一个文字项，setPos修改它自己的位置；移动视频项不会自动移动文字。最后一行把视频项自身scale乘1.1，不缩放整个视图，也不修改媒体文件。缩小使用正的比例，并在应用中设置合理下限，避免0或负比例。本页沿用第10章场景和图形项操作，具体缩放上下限属于教学应用策略。</a:t>
            </a:r>
          </a:p>
          <a:p>
            <a:pPr/>
            <a:endParaRPr lang="zh-CN" dirty="0"/>
          </a:p>
          <a:p>
            <a:pPr/>
            <a:r>
              <a:rPr lang="zh-CN" dirty="0"/>
              <a:t>本页依据教材第16章的16.5 播放视频文件；16.6 摄像头的使用讲解。接口行为同时核对了[Qt 6.2.3 QGraphicsVideoItem 官方头文件](https://raw.githubusercontent.com/qt/qtmultimedia/v6.2.3/src/multimediawidgets/qgraphicsvideoitem.h)。</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从这里进入16.6。播放器读取已有文件，QCamera提供当前摄像头输入，QMediaCaptureSession把这个输入交给预览、拍照和录制对象。本例使用独立videoPreview组件，前面的videoWidget继续属于文件播放器。若改为复用同一个显示组件，先解除旧player视频关联，再建立新来源，避免多个来源争用同一目标。会话需要明确设置各关联，有声录像另外加入麦克风，摄像头本身不会自动提供声音。</a:t>
            </a:r>
          </a:p>
          <a:p>
            <a:pPr/>
            <a:endParaRPr lang="zh-CN" dirty="0"/>
          </a:p>
          <a:p>
            <a:pPr/>
            <a:r>
              <a:rPr lang="zh-CN" dirty="0"/>
              <a:t>本页依据教材第16章的16.5 播放视频文件；16.6 摄像头的使用讲解。接口行为同时核对了[Qt 6.2.3 Changes to Qt Multimedia](https://raw.githubusercontent.com/qt/qtmultimedia/v6.2.3/src/multimedia/doc/src/qt6-changes.qdoc)，[Qt 6.2.3 QMediaCaptureSession 官方头文件](https://raw.githubusercontent.com/qt/qtmultimedia/v6.2.3/src/multimedia/recording/qmediacapturesession.h)，[Qt 6.2.3 QImageCapture 官方头文件](https://raw.githubusercontent.com/qt/qtmultimedia/v6.2.3/src/multimedia/camera/qimagecapture.h)。</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clear删除旧列表项，再枚举videoInputs；description供人阅读，完整QCameraDevice放入用户数据。名称可能相似，所以保留设备id或完整设备值，设备清单改变后重新匹配身份，不能用旧行号代表原设备。没有有效项时预先禁用开启、拍照和录像；发现新设备后重新检查并刷新。设备在清单中不表示权限、占用或驱动已经允许开启，后续QCamera错误仍需处理。当前示例保持其设备选择，切换前分别处理活动录制和拍照结果。涉及captureToFile的保存链，本课不以界面等待结束作为可销毁或重建的条件；这里只说明发现与选择，不演示该链的自动换设备流程。</a:t>
            </a:r>
          </a:p>
          <a:p>
            <a:pPr/>
            <a:endParaRPr lang="zh-CN" dirty="0"/>
          </a:p>
          <a:p>
            <a:pPr/>
            <a:r>
              <a:rPr lang="zh-CN" dirty="0"/>
              <a:t>本页依据教材第16章的16.5 播放视频文件；16.6 摄像头的使用讲解。接口行为同时核对了[Qt 6.2.3 QMediaDevices 官方头文件](https://raw.githubusercontent.com/qt/qtmultimedia/v6.2.3/src/multimedia/qmediadevices.h)，[Qt 6.2.3 QCameraDevice官方qdoc与实现：isNull L306–312](https://raw.githubusercontent.com/qt/qtmultimedia/v6.2.3/src/multimedia/camera/qcameradevice.cpp)，[Qt 6.2.3 QImageCapture官方公开头文件：完整方法与信号声明 L102–151](https://raw.githubusercontent.com/qt/qtmultimedia/v6.2.3/src/multimedia/camera/qimagecapture.h)。</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些成员位于窗口的一次性初始化，初值均为nullptr，可选input同样初始化为空。selectedDevice由有效列表项读取并检查，空设备不继续建立采集路径。session、camera、imageCapture和recorder分别以this为父对象；下页set方法建立媒体关联，两种关系分别说明。这组代码展示教材涉及的角色，不要求课堂同时开启所有功能：内存取图示例使用imageCapture；独立录像示例可以不创建和接入拍照器。结果、错误与活动通知先接好再start。本页不提供混合拍照链自动删除再new的流程；QObject父属也不会替后台原始指针增加寿命保护。</a:t>
            </a:r>
          </a:p>
          <a:p>
            <a:pPr/>
            <a:endParaRPr lang="zh-CN" dirty="0"/>
          </a:p>
          <a:p>
            <a:pPr/>
            <a:r>
              <a:rPr lang="zh-CN" dirty="0"/>
              <a:t>本页依据教材第16章的16.5 播放视频文件；16.6 摄像头的使用讲解。接口行为同时核对了[Qt 6.2.3 QMediaCaptureSession 官方头文件](https://raw.githubusercontent.com/qt/qtmultimedia/v6.2.3/src/multimedia/recording/qmediacapturesession.h)，[Qt 6.2.3 QMediaCaptureSession 官方 qdoc 与实现](https://raw.githubusercontent.com/qt/qtmultimedia/v6.2.3/src/multimedia/recording/qmediacapturesession.cpp)，[Qt 6.2.3 QImageCapture 官方头文件](https://raw.githubusercontent.com/qt/qtmultimedia/v6.2.3/src/multimedia/camera/qimagecapture.h)，[Qt 6.2.3 QCameraDevice官方qdoc与实现：isNull L306–312](https://raw.githubusercontent.com/qt/qtmultimedia/v6.2.3/src/multimedia/camera/qcameradevice.cpp)，[Qt 6.2.3 QtConcurrent官方实现：DecayedTuple与StoredFunctionCall L137–170](https://raw.githubusercontent.com/qt/qtbase/v6.2.3/src/concurrent/qtconcurrentstoredfunctioncall.h)，[Qt 6.2.3 QPlatformImageCapture官方实现：构造与QObject父对象 L67–74](https://raw.githubusercontent.com/qt/qtmultimedia/v6.2.3/src/multimedia/platform/qplatformimagecapture.cpp)。</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前四行分别把摄像头、预览显示、拍照器和录制器接入同一个session，没有某一行会自动创建其他对象或开始拍照。input成员已初始化为nullptr；有声录像时准备有效QAudioInput，再setAudioInput(input)。无声模式显式setAudioInput(nullptr)，包括由有声切到无声时解除原音频关联。省略一次设置不能保证旧麦克风已被移除。预览不要求麦克风；对象寿命仍由上一页的父对象关系管理，编码组合和输出路径后续单独设置。本页列出各功能的关联位置；实机演示内存取图时不提出后台文件保存，独立录像示例可省略imageCapture关联。含文件拍照的混合示例仍需要另行解决后文说明的任务寿命，不能因各行关联成功就认为退出流程完整。</a:t>
            </a:r>
          </a:p>
          <a:p>
            <a:pPr/>
            <a:endParaRPr lang="zh-CN" dirty="0"/>
          </a:p>
          <a:p>
            <a:pPr/>
            <a:r>
              <a:rPr lang="zh-CN" dirty="0"/>
              <a:t>本页依据教材第16章的16.5 播放视频文件；16.6 摄像头的使用讲解。接口行为同时核对了[Qt 6.2.3 Changes to Qt Multimedia](https://raw.githubusercontent.com/qt/qtmultimedia/v6.2.3/src/multimedia/doc/src/qt6-changes.qdoc)，[Qt 6.2.3 QMediaCaptureSession 官方头文件](https://raw.githubusercontent.com/qt/qtmultimedia/v6.2.3/src/multimedia/recording/qmediacapturesession.h)，[Qt 6.2.3 QMediaCaptureSession 官方 qdoc 与实现](https://raw.githubusercontent.com/qt/qtmultimedia/v6.2.3/src/multimedia/recording/qmediacapturesession.cpp)，[Qt 6.2.3 Windows QWindowsImageCapture官方实现：析构 L51–56、后台保存 L143–176](https://raw.githubusercontent.com/qt/qtmultimedia/v6.2.3/src/multimedia/platform/windows/mediacapture/qwindowsimagecapture.cpp)，[Qt 6.2.3 QImageCapture官方公开头文件：完整方法与信号声明 L102–151](https://raw.githubusercontent.com/qt/qtmultimedia/v6.2.3/src/multimedia/camera/qimagecapture.h)。</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教材概述doc:cf422c2/tier:standard/page:587与后续page:590初始化写法不一致。Qt 6.2.3声明QImageCapture(QObject*)，同时把QImageCapture(QCamera*)重载标为delete，所以直接传类型为QCamera*的camera会命中被删除重载。显式转换为QObject*即使改变了重载选择，也只改变父对象安排，不会自动建立摄像头采集关联；本课使用this并经session连接。this管理寿命，setImageCapture关联媒体。这几行解释第13、14页已创建对象的正确关系，整合代码中只创建一个imageCapture，不能重复new覆盖旧成员。</a:t>
            </a:r>
          </a:p>
          <a:p>
            <a:pPr/>
            <a:endParaRPr lang="zh-CN" dirty="0"/>
          </a:p>
          <a:p>
            <a:pPr/>
            <a:r>
              <a:rPr lang="zh-CN" dirty="0"/>
              <a:t>本页依据教材第16章的16.5 播放视频文件；16.6 摄像头的使用讲解。接口行为同时核对了[Qt 6.2.3 QMediaCaptureSession 官方 qdoc 与实现](https://raw.githubusercontent.com/qt/qtmultimedia/v6.2.3/src/multimedia/recording/qmediacapturesession.cpp)，[Qt 6.2.3 QImageCapture 官方头文件](https://raw.githubusercontent.com/qt/qtmultimedia/v6.2.3/src/multimedia/camera/qimagecapture.h)。</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在调用camera-&gt;start之前连接activeChanged并连接错误处理；showCameraActive接收bool，更新完整按钮条件。start调用setActive(true)，stop调用setActive(false)，activeChanged才是状态变化通知。教材page:593解析把setActive写成信号，尚未核那一句原页，不把它登记成确定印刷错误。指针存在、start已调用、相机活动与拍照就绪是不同条件，学生需分别说明哪一个允许预览，哪一个允许拍照。</a:t>
            </a:r>
          </a:p>
          <a:p>
            <a:pPr/>
            <a:endParaRPr lang="zh-CN" dirty="0"/>
          </a:p>
          <a:p>
            <a:pPr/>
            <a:r>
              <a:rPr lang="zh-CN" dirty="0"/>
              <a:t>本页依据教材第16章的16.5 播放视频文件；16.6 摄像头的使用讲解。接口行为同时核对了[Qt 6.2.3 QCamera 官方头文件](https://raw.githubusercontent.com/qt/qtmultimedia/v6.2.3/src/multimedia/camera/qcamera.h)，[Qt 6.2.3 QImageCapture 官方 qdoc 与实现](https://raw.githubusercontent.com/qt/qtmultimedia/v6.2.3/src/multimedia/camera/qimagecapture.cpp)。</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activeChanged、readyForCaptureChanged和recorderStateChanged分别更新不同条件，均调用同一updateControls读取当前对象、closing、finishing与photoPending。摄像头活动不会自动使拍照器就绪，录制请求Stopped也不能直接取消本次文件核对。photoPending是应用尚未处理完当前拍照结果的业务标记，不是后台保存任务运行状态。统一方法计算按钮，点击处理再检查一次，覆盖通知与点击之间的变化。closing只表示提出了关闭意图，不代表拍照保存任务已经取得安全退出依据；本课不提供这条保存链的自动销毁动作。</a:t>
            </a:r>
          </a:p>
          <a:p>
            <a:pPr/>
            <a:endParaRPr lang="zh-CN" dirty="0"/>
          </a:p>
          <a:p>
            <a:pPr/>
            <a:r>
              <a:rPr lang="zh-CN" dirty="0"/>
              <a:t>本页依据教材第16章的16.5 播放视频文件；16.6 摄像头的使用讲解。接口行为同时核对了[Qt 6.2.3 QMediaRecorder 官方 qdoc 与实现](https://raw.githubusercontent.com/qt/qtmultimedia/v6.2.3/src/multimedia/recording/qmediarecorder.cpp)，[Qt 6.2.3 QCamera 官方头文件](https://raw.githubusercontent.com/qt/qtmultimedia/v6.2.3/src/multimedia/camera/qcamera.h)，[Qt 6.2.3 QImageCapture 官方 qdoc 与实现](https://raw.githubusercontent.com/qt/qtmultimedia/v6.2.3/src/multimedia/camera/qimagecapture.cpp)，[Qt 6.2.3 QImageCapture官方公开头文件：完整方法与信号声明 L102–151](https://raw.githubusercontent.com/qt/qtmultimedia/v6.2.3/src/multimedia/camera/qimagecapture.h)。</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comboCameraFormat初始化时把selectedDevice.videoFormats中的完整QCameraFormat放入用户数据。调用前检查camera有效、摄像头已停止、没有录制及待收尾，并确认当前项及数据有效、属于当前设备；换设备后重建列表。代码取出完整QCameraFormat，setCameraFormat把这个选择整体交给摄像头；显示分辨率、像素格式和帧率范围时，再读取同一个format的对应属性，不把多个格式的属性任意拼接。帧率范围是该输入格式的条件，不承诺录像文件必定按某个请求帧率输出。无有效项时采用明确默认策略或提示取消，不能把空数据转换的值当作有效选择。本页属于录制或内存取图示例的参数准备。若已经提出后台拍照保存，不能把photoPending已清除用作销毁重建输入链的依据；本课不演示这种自动换链。</a:t>
            </a:r>
          </a:p>
          <a:p>
            <a:pPr/>
            <a:endParaRPr lang="zh-CN" dirty="0"/>
          </a:p>
          <a:p>
            <a:pPr/>
            <a:r>
              <a:rPr lang="zh-CN" dirty="0"/>
              <a:t>本页依据教材第16章的16.5 播放视频文件；16.6 摄像头的使用讲解。接口行为同时核对了[Qt 6.2.3 QCamera 官方头文件](https://raw.githubusercontent.com/qt/qtmultimedia/v6.2.3/src/multimedia/camera/qcamera.h)，[Qt 6.2.3 QImageCapture官方公开头文件：完整方法与信号声明 L102–151](https://raw.githubusercontent.com/qt/qtmultimedia/v6.2.3/src/multimedia/camera/qimagecapture.h)。</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代码在camera有效时查询当前对象supportedFeatures，再用testFlag检查ColorTemperature；支持才启用相应控件。其他焦距、曝光功能按各自API提供的支持条件检查，不假定每一项都有同样的Feature枚举。显示一个特性勾选只说明能力，用户操作后仍需调用对应设置并检查结果。普通摄像头或专业设备的名称不能替代运行时查询，设备改变后重新读取能力。</a:t>
            </a:r>
          </a:p>
          <a:p>
            <a:pPr/>
            <a:endParaRPr lang="zh-CN" dirty="0"/>
          </a:p>
          <a:p>
            <a:pPr/>
            <a:r>
              <a:rPr lang="zh-CN" dirty="0"/>
              <a:t>本页依据教材第16章的16.5 播放视频文件；16.6 摄像头的使用讲解。接口行为同时核对了[Qt 6.2.3 QCamera 官方头文件](https://raw.githubusercontent.com/qt/qtmultimedia/v6.2.3/src/multimedia/camera/qcamera.h)。</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里先处理当前录像：本轮确实发出开始请求时，Recording和Paused都要进入finishing，再提出stop。若错误已经使本轮Stopped，也保留错误并进入结果决定，不能重置为未开始的新轮。stop返回且当前本轮Stopped，才按实际路径核对文件；控制请求状态不是文件成功信号。camera-&gt;stop是停止摄像头活动的操作，不等同于删除camera或imageCapture。独立录像链的业务检查和已核定退役策略分别讨论，不能推广到含后台文件拍照的混合链。本课不给未核定的拍照保存链提供自动关闭或切换实现，更不以用户明确放弃、固定等待时间或退出窗口来代替任务完成依据。</a:t>
            </a:r>
          </a:p>
          <a:p>
            <a:pPr/>
            <a:endParaRPr lang="zh-CN" dirty="0"/>
          </a:p>
          <a:p>
            <a:pPr/>
            <a:r>
              <a:rPr lang="zh-CN" dirty="0"/>
              <a:t>本页依据教材第16章的16.5 播放视频文件；16.6 摄像头的使用讲解。接口行为同时核对了[Qt 6.2.3 QMediaRecorder 官方 qdoc 与实现](https://raw.githubusercontent.com/qt/qtmultimedia/v6.2.3/src/multimedia/recording/qmediarecorder.cpp)，[Qt 6.2.3 QMediaRecorder 官方头文件](https://raw.githubusercontent.com/qt/qtmultimedia/v6.2.3/src/multimedia/recording/qmediarecorder.h)，[Qt 6.2.3 QCamera 官方头文件](https://raw.githubusercontent.com/qt/qtmultimedia/v6.2.3/src/multimedia/camera/qcamera.h)，[Qt 6.2.3 Windows QWindowsMediaDeviceReader官方实现：startRecording设置异步回调 L677–687、stopRecording L754–780、OnFinalize L1032–1043](https://raw.githubusercontent.com/qt/qtmultimedia/v6.2.3/src/multimedia/platform/windows/mediacapture/qwindowsmediadevicereader.cpp)，[Qt 6.2.3 Windows QWindowsMediaEncoder官方实现：stop L136–140、连接 L162–166、onRecordingError/onRecordingStopped L220–247](https://raw.githubusercontent.com/qt/qtmultimedia/v6.2.3/src/multimedia/platform/windows/mediacapture/qwindowsmediaencoder.cpp)，[Qt 6.2.3 Windows QWindowsImageCapture官方实现：析构 L51–56、后台保存 L143–176](https://raw.githubusercontent.com/qt/qtmultimedia/v6.2.3/src/multimedia/platform/windows/mediacapture/qwindowsimagecapture.cpp)，[Qt 6.2.3 QImageCapture官方公开头文件：完整方法与信号声明 L102–151](https://raw.githubusercontent.com/qt/qtmultimedia/v6.2.3/src/multimedia/camera/qimagecapture.h)，[Qt 6.2.3 QImageCapture官方实现：析构 L148–157](https://raw.githubusercontent.com/qt/qtmultimedia/v6.2.3/src/multimedia/camera/qimagecapture.cpp)。</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确认imageCapture与会话有效、摄像头已活动，再检查isReadyForCapture。设备的isNull只检查信息有效，不启动摄像头。照片尺寸从selectedDevice.photoResolutions取得QList&lt;QSize&gt;，与videoFormats返回QCameraFormat不同；空列表不取first，也不自行凑出支持尺寸。先检查当前尺寸项和用户数据有效，把保存的QSize读入selectedSize，调用imageCapture-&gt;setResolution(selectedSize)。质量项保存QImageCapture::Quality，按此类型读入selectedQuality，调用imageCapture-&gt;setQuality(selectedQuality)。修改下拉框本身不会执行这两个setter。参数设置完成后，再检查就绪并提出请求；实际文件尺寸和品质仍需验证。保存使用明确的新路径，避免旧文件使之后读取误判；默认命名则记录实际返回路径。全部结果连接先建立，点击时再次检查就绪，调用后还要检查返回编号，不能只依赖按钮。入口还拒绝photoPending、finishing及closing，避免尚未处理上一结果就覆盖当前请求记录。本课实机取图使用capture；文件保存分支用于教材代码核读，其结果检查与安全销毁条件必须分开讨论。</a:t>
            </a:r>
          </a:p>
          <a:p>
            <a:pPr/>
            <a:endParaRPr lang="zh-CN" dirty="0"/>
          </a:p>
          <a:p>
            <a:pPr/>
            <a:r>
              <a:rPr lang="zh-CN" dirty="0"/>
              <a:t>本页依据教材第16章的16.5 播放视频文件；16.6 摄像头的使用讲解。接口行为同时核对了[Qt 6.2.3 QMediaFormat 官方头文件](https://raw.githubusercontent.com/qt/qtmultimedia/v6.2.3/src/multimedia/qmediaformat.h)，[Qt 6.2.3 QImageCapture 官方 qdoc 与实现](https://raw.githubusercontent.com/qt/qtmultimedia/v6.2.3/src/multimedia/camera/qimagecapture.cpp)，[Qt 6.2.3 QCameraDevice官方qdoc与实现：isNull L306–312](https://raw.githubusercontent.com/qt/qtmultimedia/v6.2.3/src/multimedia/camera/qcameradevice.cpp)，[Qt 6.2.3 QImageCapture官方公开头文件：完整方法与信号声明 L102–151](https://raw.githubusercontent.com/qt/qtmultimedia/v6.2.3/src/multimedia/camera/qimagecapture.h)。</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是点击入口的函数体节选。窗口成员photoPending、photoReviewReady、photoHadError初值为false，pendingPhotoId为-1；requestSaveToFile初值false，requestPath为QString，captureRound为quint64并初始化为1，为当前已创建的示例保存轮次，不在结果回调中改变它。canStartPhoto由本例实现：检查imageCapture与session有效、camera活动、isReadyForCapture为真，并拒绝已有photoPending、finishing或closing；按钮状态不能替代这个检查。preparePhotoRequest冻结本次QPointer拍照对象、captureRound、requestSaveToFile和requestPath，pendingPhotoId先设-1，清本次错误与photoReviewReady，但保留过去记录；不要在后续槽里重读已经变化的UI选项。结果连接在请求前建立且显式Queued，不进入嵌套事件循环。返回id&lt;0说明这次请求未建立，下一页同步结束这次尝试，不等可能不存在的error；id==0有效，非负编号登记为pendingPhotoId。即时wrapper错误可能在函数返回前发射；排队槽仍在普通事件循环中执行。后续通知都匹配对象、轮次、编号与当前业务等待。本例实机选requestSaveToFile=false，true分支用于核读教材的保存路径，未提供该链的安全自动退出方案。</a:t>
            </a:r>
          </a:p>
          <a:p>
            <a:pPr/>
            <a:endParaRPr lang="zh-CN" dirty="0"/>
          </a:p>
          <a:p>
            <a:pPr/>
            <a:r>
              <a:rPr lang="zh-CN" dirty="0"/>
              <a:t>本页依据教材第16章的16.5 播放视频文件；16.6 摄像头的使用讲解。接口行为同时核对了[Qt 6.2.3 QImageCapture 官方 qdoc 与实现](https://raw.githubusercontent.com/qt/qtmultimedia/v6.2.3/src/multimedia/camera/qimagecapture.cpp)，[Qt 6.2.3 QObject官方实现：placeMetaCall L628–638、queued_activate L3723–3785、disconnect L5048–5057](https://raw.githubusercontent.com/qt/qtbase/v6.2.3/src/corelib/kernel/qobject.cpp)，[Qt 6.2.3 Windows QWindowsImageCapture官方实现：capture/captureToBuffer/doCapture L65–84、handleVideoFrameChanged L127–152](https://raw.githubusercontent.com/qt/qtmultimedia/v6.2.3/src/multimedia/platform/windows/mediacapture/qwindowsimagecapture.cpp)，[Qt 6.2.3 Windows QWindowsImageCapture官方私有头文件：m_captureId L90–95](https://raw.githubusercontent.com/qt/qtmultimedia/v6.2.3/src/multimedia/platform/windows/mediacapture/qwindowsimagecapture_p.h)，[Qt 6.2.3 QImageCapture官方公开头文件：完整方法与信号声明 L102–151](https://raw.githubusercontent.com/qt/qtmultimedia/v6.2.3/src/multimedia/camera/qimagecapture.h)。</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这段在capture或captureToFile返回负数以后立即调用，imageCapture仍是本次调用对象。先读取此刻的错误文字；Qt wrapper在请求前清此前错误，因此没有具体文字时给出通用失败原因，不能等待一个未必出现的error信号。recordPhotoFailure由窗口实现，把失败与本次尝试对象、轮次和冻结选项写入记录，保存错误文字、置photoHadError=true并显示发起失败；它不宣布任何文件已写入。随后解除本次photoPending、将pendingPhotoId保持-1并统一更新按钮。photoReviewReady在入口已清零。这个业务出口允许重新检查就绪条件，却不表示后台任务完成，也不许可销毁文件保存链。之后到达的error(-1)只记日志，不能再次结束同轮新请求。</a:t>
            </a:r>
          </a:p>
          <a:p>
            <a:pPr/>
            <a:endParaRPr lang="zh-CN" dirty="0"/>
          </a:p>
          <a:p>
            <a:pPr/>
            <a:r>
              <a:rPr lang="zh-CN" dirty="0"/>
              <a:t>本页依据教材第16章的16.5 播放视频文件；16.6 摄像头的使用讲解。接口行为同时核对了[Qt 6.2.3 QImageCapture官方实现：captureToFile L285–302](https://raw.githubusercontent.com/qt/qtmultimedia/v6.2.3/src/multimedia/camera/qimagecapture.cpp)，[Qt 6.2.3 Windows QWindowsImageCapture官方实现：capture/captureToBuffer/doCapture L65–84、handleVideoFrameChanged L127–152](https://raw.githubusercontent.com/qt/qtmultimedia/v6.2.3/src/multimedia/platform/windows/mediacapture/qwindowsimagecapture.cpp)，[Qt 6.2.3 QImageCapture官方公开头文件：完整方法与信号声明 L102–151](https://raw.githubusercontent.com/qt/qtmultimedia/v6.2.3/src/multimedia/camera/qimagecapture.h)。</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连接在请求以前建立，this是GUI接收上下文；代码需包含QPointer头文件。source保存这一个拍照对象，round保存创建或进入这套示例时的captureRound。handlePhotoError先检查source仍有效、source.data()==imageCapture及round==captureRound。id&lt;0的排队错误只用信号携带的error和message记诊断日志，不清photoPending、不改pendingPhotoId、不覆盖当前有效请求的结果，也不重读对象此刻的errorString；负编号不能被反向登记为当前有效请求的错误。因为旧的error(-1)可能在下一次有效请求已开始后才交付，同一对象与轮次不足以区分未建立的尝试。id&gt;=0时还要求photoPending为真、编号等于pendingPhotoId、记录中的对象和轮次一致，再调用本例finishPhotoFailure记录错误、解除这条业务等待、清photoReviewReady、设pendingPhotoId=-1并updateControls。预览和文件通知也显式排队、按相同的对象/轮次/编号条件匹配。disconnect不保证移除已排队通知；身份检查仍需要。这里拒绝旧通知，不是后台保存任务的取消或退出机制。</a:t>
            </a:r>
          </a:p>
          <a:p>
            <a:pPr/>
            <a:endParaRPr lang="zh-CN" dirty="0"/>
          </a:p>
          <a:p>
            <a:pPr/>
            <a:r>
              <a:rPr lang="zh-CN" dirty="0"/>
              <a:t>本页依据教材第16章的16.5 播放视频文件；16.6 摄像头的使用讲解。接口行为同时核对了[Qt 6.2.3 QImageCapture 官方 qdoc 与实现](https://raw.githubusercontent.com/qt/qtmultimedia/v6.2.3/src/multimedia/camera/qimagecapture.cpp)，[Qt 6.2.3 QPointer 类说明与 isNull() 官方 qdoc（qpointer.cpp：47–56、166–169）](https://raw.githubusercontent.com/qt/qtbase/v6.2.3/src/corelib/kernel/qpointer.cpp)，[Qt 6.2.3 QObject官方实现：placeMetaCall L628–638、queued_activate L3723–3785、disconnect L5048–5057](https://raw.githubusercontent.com/qt/qtbase/v6.2.3/src/corelib/kernel/qobject.cpp)，[Qt 6.2.3 Windows QWindowsImageCapture官方实现：capture/captureToBuffer/doCapture L65–84、handleVideoFrameChanged L127–152](https://raw.githubusercontent.com/qt/qtmultimedia/v6.2.3/src/multimedia/platform/windows/mediacapture/qwindowsimagecapture.cpp)，[Qt 6.2.3 Windows QWindowsImageCapture官方私有头文件：m_captureId L90–95](https://raw.githubusercontent.com/qt/qtmultimedia/v6.2.3/src/multimedia/platform/windows/mediacapture/qwindowsimagecapture_p.h)，[Qt 6.2.3 QImageCapture官方公开头文件：完整方法与信号声明 L102–151](https://raw.githubusercontent.com/qt/qtmultimedia/v6.2.3/src/multimedia/camera/qimagecapture.h)。</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公开qdoc把imageSaved定义为文件保存阶段；固定Windows6.2.3实现却忽略QImageWriter::write的bool结果，之后仍排队发出imageSaved。因此这一页同时交代定义和已核实实现边界，不把它外推成所有Qt版本的性质。预览通知只提供图像，保存模式收到文件通知后先显示‘收到保存通知’，按下一页及后面的读取代码核对实际文件。取图模式只等待有效内存图像，不要求文件保存通知。结果匹配当前对象、轮次和编号，预览尺寸不被写成最终文件尺寸，快门声不代替检查。imageSaved在后台函数返回之前被排队，所以收到通知并不等于QFuture已finished；后文单独解释任务寿命。业务结果可以记录，任务退出不能据此推断。</a:t>
            </a:r>
          </a:p>
          <a:p>
            <a:pPr/>
            <a:endParaRPr lang="zh-CN" dirty="0"/>
          </a:p>
          <a:p>
            <a:pPr/>
            <a:r>
              <a:rPr lang="zh-CN" dirty="0"/>
              <a:t>本页依据教材第16章的16.5 播放视频文件；16.6 摄像头的使用讲解。接口行为同时核对了[Qt 6.2.3 QImageCapture 官方 qdoc 与实现](https://raw.githubusercontent.com/qt/qtmultimedia/v6.2.3/src/multimedia/camera/qimagecapture.cpp)，[Qt 6.2.3 Windows QWindowsImageCapture官方实现：saveImage L154–176](https://raw.githubusercontent.com/qt/qtmultimedia/v6.2.3/src/multimedia/platform/windows/mediacapture/qwindowsimagecapture.cpp)，[Qt 6.2.3 QImageWriter官方qdoc与实现：write L679–725](https://raw.githubusercontent.com/qt/qtbase/v6.2.3/src/gui/image/qimagewriter.cpp)，[Qt 6.2.3 QtConcurrent官方实现：RunFunctionTaskBase::run L109–127](https://raw.githubusercontent.com/qt/qtbase/v6.2.3/src/concurrent/qtconcurrentrunbase.h)。</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结果连接显式Queued到GUI，槽先匹配仍有效对象、captureRound、pendingPhotoId及photoPending，并使用入口冻结的requestSaveToFile。保存preview供本次结果处理。showPreview是窗口显示辅助方法：图像非空才创建QPixmap，标签扣除边距后的宽和高都大于0才缩放，否则仅暂缓显示；显示方法自己的return不能让结果处理也永久等待。取图模式的空图与成功图都在下一页处理业务出口；保存模式的空预览记为预览问题并保留记录，不把它当文件阶段已经完成，仍按本次文件通知或有效请求错误处理。预览像素尺寸、标签显示尺寸与保存文件尺寸分开说明，保存模式的最终文件信息由imageSaved以后实际读图取得。</a:t>
            </a:r>
          </a:p>
          <a:p>
            <a:pPr/>
            <a:endParaRPr lang="zh-CN" dirty="0"/>
          </a:p>
          <a:p>
            <a:pPr/>
            <a:r>
              <a:rPr lang="zh-CN" dirty="0"/>
              <a:t>本页依据教材第16章的16.5 播放视频文件；16.6 摄像头的使用讲解。接口行为同时核对了[Qt 6.2.3 QImageCapture 官方 qdoc 与实现](https://raw.githubusercontent.com/qt/qtmultimedia/v6.2.3/src/multimedia/camera/qimagecapture.cpp)，[Qt 6.2.3 QObject官方实现：placeMetaCall L628–638、queued_activate L3723–3785、disconnect L5048–5057](https://raw.githubusercontent.com/qt/qtbase/v6.2.3/src/corelib/kernel/qobject.cpp)。</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是已匹配本次imageCaptured后的取图模式处理片段，preview是本次信号图像，requestSaveToFile来自入口冻结记录。保存模式交给自己的文件结果处理，不在这里解除文件等待。仅取图时，preview为空就由本例finishPhotoFailure记录失败、photoPending=false、photoReviewReady=false、pendingPhotoId=-1并updateControls，然后返回；没有imageSaved可等。非空时保留lastPreview供教师和学生观察，finishPhotoMemoryResult记录本次已经取得有效内存图像，解除photoPending、清pendingPhotoId和photoReviewReady；最后统一更新控制。showPreview的标签空间暂时为0只影响显示，不阻止这一业务出口。得到内存图像不会自动写文件，也不能用这个结果推断另一次后台文件保存任务已经退出。</a:t>
            </a:r>
          </a:p>
          <a:p>
            <a:pPr/>
            <a:endParaRPr lang="zh-CN" dirty="0"/>
          </a:p>
          <a:p>
            <a:pPr/>
            <a:r>
              <a:rPr lang="zh-CN" dirty="0"/>
              <a:t>本页依据教材第16章的16.5 播放视频文件；16.6 摄像头的使用讲解。接口行为同时核对了[Qt 6.2.3 QImageCapture 官方 qdoc 与实现](https://raw.githubusercontent.com/qt/qtmultimedia/v6.2.3/src/multimedia/camera/qimagecapture.cpp)，[Qt 6.2.3 Windows QWindowsImageCapture官方实现：capture/captureToBuffer/doCapture L65–84、handleVideoFrameChanged L127–152](https://raw.githubusercontent.com/qt/qtmultimedia/v6.2.3/src/multimedia/platform/windows/mediacapture/qwindowsimagecapture.cpp)，[Qt 6.2.3 QImageCapture官方公开头文件：完整方法与信号声明 L102–151](https://raw.githubusercontent.com/qt/qtmultimedia/v6.2.3/src/multimedia/camera/qimagecapture.h)。</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本页只讲保存模式的结果处理，不是该后端任务的安全退出方案。Windows6.2.3即使QImageWriter写入失败也会排队imageSaved，所以不先显示成功保存。按当前对象、轮次、非负编号、photoPending及requestSaveToFile核对后，把实际fileName存入这次记录，再读图。使用新目标路径可减少误认旧图；实际路径和请求路径分别记录。空图或打不开进入下一页的失败出口，不期待另外的error信号。解码成功以后进入人工内容核对；教师明确选择确认或保留失败，才结束业务等待。文件可读、核对通过或photoPending=false都不表示后台保存函数已经返回，后文说明公开接口的任务寿命边界。</a:t>
            </a:r>
          </a:p>
          <a:p>
            <a:pPr/>
            <a:endParaRPr lang="zh-CN" dirty="0"/>
          </a:p>
          <a:p>
            <a:pPr/>
            <a:r>
              <a:rPr lang="zh-CN" dirty="0"/>
              <a:t>本页依据教材第16章的16.5 播放视频文件；16.6 摄像头的使用讲解。接口行为同时核对了[Qt 6.2.3 QImageCapture 官方 qdoc 与实现](https://raw.githubusercontent.com/qt/qtmultimedia/v6.2.3/src/multimedia/camera/qimagecapture.cpp)，[Qt 6.2.3 Windows QWindowsImageCapture官方实现：saveImage L154–176](https://raw.githubusercontent.com/qt/qtmultimedia/v6.2.3/src/multimedia/platform/windows/mediacapture/qwindowsimagecapture.cpp)，[Qt 6.2.3 QImageWriter官方qdoc与实现：write L679–725](https://raw.githubusercontent.com/qt/qtbase/v6.2.3/src/gui/image/qimagewriter.cpp)，[Qt 6.2.3 QtConcurrent官方实现：RunFunctionTaskBase::run L109–127](https://raw.githubusercontent.com/qt/qtbase/v6.2.3/src/concurrent/qtconcurrentrunbase.h)，[Qt 6.2.3 QImageCapture官方公开头文件：完整方法与信号声明 L102–151](https://raw.githubusercontent.com/qt/qtmultimedia/v6.2.3/src/multimedia/camera/qimagecapture.h)。</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包含QImageReader。前提是信号来自当前对象和轮次，编号匹配、photoPending为真且本次选择保存；fileName是该通知的实际路径。read返回空图时，本例finishPhotoReadFailure先记录核对失败及reader.errorString，空说明补通用读图失败文字，保留预览供排查，再设photoPending=false、photoReviewReady=false、pendingPhotoId=-1并updateControls。不能只显示错误然后等待可能根本不存在的拍照error。读到非空图时，beginPhotoReview保存lastSavedImage、实际路径与saved.size()，显示解码图像和信息并设photoReviewReady=true；photoPending继续为真，等待教师确认本次内容。该方法不是自动成功标记。文件读取证明此刻能解码这个文件，不证明是本次图像或后台任务退出。</a:t>
            </a:r>
          </a:p>
          <a:p>
            <a:pPr/>
            <a:endParaRPr lang="zh-CN" dirty="0"/>
          </a:p>
          <a:p>
            <a:pPr/>
            <a:r>
              <a:rPr lang="zh-CN" dirty="0"/>
              <a:t>本页依据教材第16章的16.5 播放视频文件；16.6 摄像头的使用讲解。接口行为同时核对了[Qt 6.2.3 QImageCapture 官方 qdoc 与实现](https://raw.githubusercontent.com/qt/qtmultimedia/v6.2.3/src/multimedia/camera/qimagecapture.cpp)，[Qt 6.2.3 Windows QWindowsImageCapture官方实现：saveImage L154–176](https://raw.githubusercontent.com/qt/qtmultimedia/v6.2.3/src/multimedia/platform/windows/mediacapture/qwindowsimagecapture.cpp)，[Qt 6.2.3 QImageWriter官方qdoc与实现：write L679–725](https://raw.githubusercontent.com/qt/qtbase/v6.2.3/src/gui/image/qimagewriter.cpp)，[Qt 6.2.3 QtConcurrent官方实现：RunFunctionTaskBase::run L109–127](https://raw.githubusercontent.com/qt/qtbase/v6.2.3/src/concurrent/qtconcurrentrunbase.h)，[Qt 6.2.3 QImageCapture官方公开头文件：完整方法与信号声明 L102–151](https://raw.githubusercontent.com/qt/qtmultimedia/v6.2.3/src/multimedia/camera/qimagecapture.h)。</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是教师点击确认或保留失败结果后的处理片段。isCurrentPhoto是本例方法，检查photoPending、有效记录对象、当前对象、captureRound和pendingPhotoId；photoReviewReady保证实际文件已读为非空图，新尝试会清这个标记。教师看lastSavedImage核对本次拍摄对象与内容：符合且此前无本次错误才允许accepted=true；内容不符选择accepted=false并留下reason。正文再次用photoHadError限制通过决定；recordPhotoDecision把实际路径、尺寸、请求身份、累计错误、决定和理由保存，有错误时不能记为通过，即使reason为空也保留已有错误说明。失败不会被预览或解码成功覆盖。随后解除业务等待并统一更新按钮。finishPhotoReadFailure与仅取图出口不走这个人工确认分支。界面可以显示具体的核对通过项目；不得显示后台任务已退出或据此删除拍照链。本版本没有为该文件保存任务提供公开退出确认，下一部分解释原因。</a:t>
            </a:r>
          </a:p>
          <a:p>
            <a:pPr/>
            <a:endParaRPr lang="zh-CN" dirty="0"/>
          </a:p>
          <a:p>
            <a:pPr/>
            <a:r>
              <a:rPr lang="zh-CN" dirty="0"/>
              <a:t>本页依据教材第16章的16.5 播放视频文件；16.6 摄像头的使用讲解。接口行为同时核对了[Qt 6.2.3 QImageCapture 官方 qdoc 与实现](https://raw.githubusercontent.com/qt/qtmultimedia/v6.2.3/src/multimedia/camera/qimagecapture.cpp)，[Qt 6.2.3 Windows QWindowsImageCapture官方实现：saveImage L154–176](https://raw.githubusercontent.com/qt/qtmultimedia/v6.2.3/src/multimedia/platform/windows/mediacapture/qwindowsimagecapture.cpp)，[Qt 6.2.3 QImageWriter官方qdoc与实现：write L679–725](https://raw.githubusercontent.com/qt/qtbase/v6.2.3/src/gui/image/qimagewriter.cpp)，[Qt 6.2.3 QtConcurrent官方实现：RunFunctionTaskBase::run L109–127](https://raw.githubusercontent.com/qt/qtbase/v6.2.3/src/concurrent/qtconcurrentrunbase.h)，[Qt 6.2.3 QImageCapture官方公开头文件：完整方法与信号声明 L102–151](https://raw.githubusercontent.com/qt/qtmultimedia/v6.2.3/src/multimedia/camera/qimagecapture.h)。</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QSoundEffect是窗口成员或有父对象的持久对象，资源URL使用qrc:/，真实磁盘音效才用fromLocalFile。有效请求被提出时可以播放尝试反馈；声音成功不证明图像可用或文件写入成功。音效加载与状态错误独立提示，不结束拍照等待。imageCapture结果连接按前面的显式Queued规则：非负错误编号必须匹配对象、轮次、pendingPhotoId和photoPending，才能finishPhotoFailure记录累计错误并解除那次业务等待；负编号即时失败由同步返回分支处理，后来排队的负编号错误只用信号参数记录诊断，不改同轮新请求。内存空图、保存文件读取失败和人工决定各有前面明确的出口。所有出口调用updateControls，不固定enable拍照；业务操作条件恢复也不意味着后台保存任务退出或获得安全销毁依据。</a:t>
            </a:r>
          </a:p>
          <a:p>
            <a:pPr/>
            <a:endParaRPr lang="zh-CN" dirty="0"/>
          </a:p>
          <a:p>
            <a:pPr/>
            <a:r>
              <a:rPr lang="zh-CN" dirty="0"/>
              <a:t>本页依据教材第16章的16.5 播放视频文件；16.6 摄像头的使用讲解。接口行为同时核对了[Qt 6.2.3 QSoundEffect 官方 qdoc 与实现](https://raw.githubusercontent.com/qt/qtmultimedia/v6.2.3/src/multimedia/audio/qsoundeffect.cpp)，[Qt 6.2.3 QImageCapture 官方 qdoc 与实现](https://raw.githubusercontent.com/qt/qtmultimedia/v6.2.3/src/multimedia/camera/qimagecapture.cpp)，[Qt 6.2.3 QObject官方实现：placeMetaCall L628–638、queued_activate L3723–3785、disconnect L5048–5057](https://raw.githubusercontent.com/qt/qtbase/v6.2.3/src/corelib/kernel/qobject.cpp)，[Qt 6.2.3 Windows QWindowsImageCapture官方实现：capture/captureToBuffer/doCapture L65–84、handleVideoFrameChanged L127–152](https://raw.githubusercontent.com/qt/qtmultimedia/v6.2.3/src/multimedia/platform/windows/mediacapture/qwindowsimagecapture.cpp)，[Qt 6.2.3 QImageCapture官方公开头文件：完整方法与信号声明 L102–151](https://raw.githubusercontent.com/qt/qtmultimedia/v6.2.3/src/multimedia/camera/qimagecapture.h)。</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读取前检查两个列表都有有效项和对应类型的用户数据。VideoCodec表示视频编码，FileFormat表示媒体容器；分别设置到同一QMediaFormat。有声录像还要设置已选择且兼容的AudioCodec，再交给下一页检查完整组合。H.264与MP4是教材环境的一个组合，编码与容器不固定一对一；仅改文件后缀不会更换编码器或生成正确容器。所有参数属于准备阶段，当前录制或收尾期间不重写。以下录像步骤针对独立录像示例，未混入后台文件拍照请求；不能仅因上一张照片业务结束就把混合链当作可自动重建的新录像链。</a:t>
            </a:r>
          </a:p>
          <a:p>
            <a:pPr/>
            <a:endParaRPr lang="zh-CN" dirty="0"/>
          </a:p>
          <a:p>
            <a:pPr/>
            <a:r>
              <a:rPr lang="zh-CN" dirty="0"/>
              <a:t>本页依据教材第16章的16.5 播放视频文件；16.6 摄像头的使用讲解。接口行为同时核对了[Qt 6.2.3 QMediaFormat 官方头文件](https://raw.githubusercontent.com/qt/qtmultimedia/v6.2.3/src/multimedia/qmediaformat.h)，[Qt 6.2.3 QMediaFormat 官方 qdoc 与实现](https://raw.githubusercontent.com/qt/qtmultimedia/v6.2.3/src/multimedia/qmediaformat.cpp)，[Qt 6.2.3 QImageCapture官方公开头文件：完整方法与信号声明 L102–151](https://raw.githubusercontent.com/qt/qtmultimedia/v6.2.3/src/multimedia/camera/qimagecapture.h)。</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支持列表随已经选择的容器、视频编码和音频编码而受限制，最终format.isSupported(Encode)检查整个媒体格式。重建列表时阻止无意义的重复反馈，保留仍有效的选择，再统一刷新；没有有效组合就提示并禁止新录像。能解码某文件不证明本系统能编码相同组合。这个检查也不证明摄像头、麦克风、输出路径或分辨率和帧率均可用，它们按各自条件另查，录制开始后继续接收错误。检查通过仍是开始的前提，实际文件需后续核对。</a:t>
            </a:r>
          </a:p>
          <a:p>
            <a:pPr/>
            <a:endParaRPr lang="zh-CN" dirty="0"/>
          </a:p>
          <a:p>
            <a:pPr/>
            <a:r>
              <a:rPr lang="zh-CN" dirty="0"/>
              <a:t>本页依据教材第16章的16.5 播放视频文件；16.6 摄像头的使用讲解。接口行为同时核对了[Qt 6.2.3 QMediaFormat 官方 qdoc 与实现](https://raw.githubusercontent.com/qt/qtmultimedia/v6.2.3/src/multimedia/qmediaformat.cpp)，[Qt 6.2.3 QMediaFormat 官方头文件](https://raw.githubusercontent.com/qt/qtmultimedia/v6.2.3/src/multimedia/qmediaformat.h)。</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摄像头格式描述输入的分辨率、像素格式和帧率条件；QMediaRecorder的分辨率与帧率设置表达输出请求，二者不是同一个参数位置。先选择完整cameraFormat，再在停止且未收尾时给recorder设置请求，不任意拼接输入格式属性。界面保存的请求值或getter不等于验证了文件实际结果；课堂读取输出文件核对尺寸、帧率等。本课没有实机验证后端调整行为，也不把已核查的Windows音频采样率、声道忽略规则扩展成所有视频参数都会忽略。</a:t>
            </a:r>
          </a:p>
          <a:p>
            <a:pPr/>
            <a:endParaRPr lang="zh-CN" dirty="0"/>
          </a:p>
          <a:p>
            <a:pPr/>
            <a:r>
              <a:rPr lang="zh-CN" dirty="0"/>
              <a:t>本页依据教材第16章的16.5 播放视频文件；16.6 摄像头的使用讲解。接口行为同时核对了[Qt 6.2.3 QMediaRecorder 官方 qdoc 与实现](https://raw.githubusercontent.com/qt/qtmultimedia/v6.2.3/src/multimedia/recording/qmediarecorder.cpp)，[Qt 6.2.3 QCamera 官方头文件](https://raw.githubusercontent.com/qt/qtmultimedia/v6.2.3/src/multimedia/camera/qcamera.h)。</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预览和拍照不需要麦克风。有声录像读取选定的有效QAudioDevice，创建或配置QAudioInput，并setAudioInput(input)；无设备就提示不能提供该次有声录像。切换到无声模式时必须setAudioInput(nullptr)解除先前关联，单纯不新建麦克风或跳过这一行不能保证声音输入已清除。input初值nullptr，父对象管理寿命，会话关联负责音频路径。容器与所选音视频编码仍检查Encode支持，后端实际接受无声组合也需错误与输出验证。配置只在本轮未开始、Stopped且没有finishing时修改；这是独立录像示例的准备步骤，不借photoPending=false推导含后台拍照保存的对象链可重建。</a:t>
            </a:r>
          </a:p>
          <a:p>
            <a:pPr/>
            <a:endParaRPr lang="zh-CN" dirty="0"/>
          </a:p>
          <a:p>
            <a:pPr/>
            <a:r>
              <a:rPr lang="zh-CN" dirty="0"/>
              <a:t>本页依据教材第16章的16.5 播放视频文件；16.6 摄像头的使用讲解。接口行为同时核对了[Qt 6.2.3 Changes to Qt Multimedia](https://raw.githubusercontent.com/qt/qtmultimedia/v6.2.3/src/multimedia/doc/src/qt6-changes.qdoc)，[Qt 6.2.3 QAudioDevice 官方头文件](https://raw.githubusercontent.com/qt/qtmultimedia/v6.2.3/src/multimedia/audio/qaudiodevice.h)，[Qt 6.2.3 QMediaCaptureSession 官方头文件](https://raw.githubusercontent.com/qt/qtmultimedia/v6.2.3/src/multimedia/recording/qmediacapturesession.h)。</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是独立录像示例的新录像分支；不创建或接入后台文件拍照路径。进入时要求本轮recorder存在、Stopped、尚未startIssued，没有finishing或closing，摄像头活动，完整编码组合和必要音频输入已检查，输出目标可写且覆盖策略明确，错误、状态与实际路径通知先接好。ConstantQualityEncoding配NormalQuality，不同时固定码率。setOutputLocation提出位置请求；先置startIssued=true再record，后续仍可能失败。Paused分支在准备新目标以前判断，只record恢复同一轮，不重设文件、参数或开始标记；Recording拒绝重复开始。stop返回并进入本轮Stopped以后，按下一页做人工文件检查。独立录音中已核定的业务决定与退役策略不能直接复制为含imageCapture后台保存的相机整链回收；这些录制步骤不构成混合拍照保存链的自动销毁再new流程。</a:t>
            </a:r>
          </a:p>
          <a:p>
            <a:pPr/>
            <a:endParaRPr lang="zh-CN" dirty="0"/>
          </a:p>
          <a:p>
            <a:pPr/>
            <a:r>
              <a:rPr lang="zh-CN" dirty="0"/>
              <a:t>本页依据教材第16章的16.5 播放视频文件；16.6 摄像头的使用讲解。接口行为同时核对了[Qt 6.2.3 QMediaRecorder 官方 qdoc 与实现](https://raw.githubusercontent.com/qt/qtmultimedia/v6.2.3/src/multimedia/recording/qmediarecorder.cpp)，[Qt 6.2.3 QMediaRecorder 官方头文件](https://raw.githubusercontent.com/qt/qtmultimedia/v6.2.3/src/multimedia/recording/qmediarecorder.h)，[Qt 6.2.3 Windows QWindowsImageCapture官方实现：析构 L51–56、后台保存 L143–176](https://raw.githubusercontent.com/qt/qtmultimedia/v6.2.3/src/multimedia/platform/windows/mediacapture/qwindowsimagecapture.cpp)，[Qt 6.2.3 QImageCapture官方公开头文件：完整方法与信号声明 L102–151](https://raw.githubusercontent.com/qt/qtmultimedia/v6.2.3/src/multimedia/camera/qimagecapture.h)。</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独立录像沿用停止请求与实际结果分开核对的流程：本轮确实发过开始请求，stop以前进入finishing，stop调用返回且当前本轮Stopped才开放文件检查；错误导致Stopped也保留累计错误，不允许立即当未开始的新轮。教师打开actualLocation，核对视频开头、结尾、画面、时长与有声模式声音。读不到、截断或内容不符记失败；检查通过且无本轮错误可明确确认，失败也可明确保留结果，业务决定记录后结束本次核对。公开接口没有独立成功finished/finalized信号，不以Stopped或duration证明文件完整。本课不把独立录制链的策略推广成带拍照保存的混合链自动回收流程；接下两页说明为什么照片核对与线程任务退出还要分开。以上是固定Qt 6.2.3解释，尚未实机验证录像示例。</a:t>
            </a:r>
          </a:p>
          <a:p>
            <a:pPr/>
            <a:endParaRPr lang="zh-CN" dirty="0"/>
          </a:p>
          <a:p>
            <a:pPr/>
            <a:r>
              <a:rPr lang="zh-CN" dirty="0"/>
              <a:t>本页依据教材第16章的16.5 播放视频文件；16.6 摄像头的使用讲解。接口行为同时核对了[Qt 6.2.3 QMediaRecorder 官方 qdoc 与实现](https://raw.githubusercontent.com/qt/qtmultimedia/v6.2.3/src/multimedia/recording/qmediarecorder.cpp)，[Qt 6.2.3 QMediaRecorder 官方头文件](https://raw.githubusercontent.com/qt/qtmultimedia/v6.2.3/src/multimedia/recording/qmediarecorder.h)，[Qt 6.2.3 Windows QWindowsMediaDeviceReader官方实现：startRecording设置异步回调 L677–687、stopRecording L754–780、OnFinalize L1032–1043](https://raw.githubusercontent.com/qt/qtmultimedia/v6.2.3/src/multimedia/platform/windows/mediacapture/qwindowsmediadevicereader.cpp)，[Qt 6.2.3 Windows QWindowsMediaEncoder官方实现：stop L136–140、连接 L162–166、onRecordingError/onRecordingStopped L220–247](https://raw.githubusercontent.com/qt/qtmultimedia/v6.2.3/src/multimedia/platform/windows/mediacapture/qwindowsmediaencoder.cpp)，[Qt 6.2.3 Windows QWindowsImageCapture官方实现：析构 L51–56、后台保存 L143–176](https://raw.githubusercontent.com/qt/qtmultimedia/v6.2.3/src/multimedia/platform/windows/mediacapture/qwindowsimagecapture.cpp)，[Qt 6.2.3 QImageCapture官方公开头文件：完整方法与信号声明 L102–151](https://raw.githubusercontent.com/qt/qtmultimedia/v6.2.3/src/multimedia/camera/qimagecapture.h)。</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前面的同步失败、内存取图、读图失败和人工确认解决界面业务出口；这页讨论另一个问题：后台函数什么时候不再访问对象。固定Windows6.2.3取得帧后用QtConcurrent::run传入QWindowsImageCapture::saveImage与原始this，丢弃返回QFuture；任务保存原始指针，没有把它变成QObject寿命保护引用。saveImage通过this读取writer设置，并在自己的函数返回前排队imageSaved。QtConcurrent直到runFunctor返回以后才报告任务finished，所以接收该通知或读取文件都不是任务返回屏障。丢弃QFuture也不会等待或取消它。不能把photoPending当后台状态位，不能以教师确认或明确放弃宣布任务结束。这里只说明已核实现边界，没有编译实测，也不将这一Windows6.2.3行为外推到其他版本或平台。</a:t>
            </a:r>
          </a:p>
          <a:p>
            <a:pPr/>
            <a:endParaRPr lang="zh-CN" dirty="0"/>
          </a:p>
          <a:p>
            <a:pPr/>
            <a:r>
              <a:rPr lang="zh-CN" dirty="0"/>
              <a:t>本页依据教材第16章的16.5 播放视频文件；16.6 摄像头的使用讲解。接口行为同时核对了[Qt 6.2.3 Windows QWindowsImageCapture官方实现：saveImage L154–176](https://raw.githubusercontent.com/qt/qtmultimedia/v6.2.3/src/multimedia/platform/windows/mediacapture/qwindowsimagecapture.cpp)，[Qt 6.2.3 QFuture官方qdoc：析构 L159–166、waitForFinished L391–395](https://raw.githubusercontent.com/qt/qtbase/v6.2.3/src/corelib/thread/qfuture.qdoc)，[Qt 6.2.3 QtConcurrent官方实现：DecayedTuple与StoredFunctionCall L137–170](https://raw.githubusercontent.com/qt/qtbase/v6.2.3/src/concurrent/qtconcurrentstoredfunctioncall.h)，[Qt 6.2.3 QtConcurrent官方实现：RunFunctionTaskBase::run L109–127](https://raw.githubusercontent.com/qt/qtbase/v6.2.3/src/concurrent/qtconcurrentrunbase.h)。</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固定Qt6.2.3公开QImageCapture没有保存任务QFuture、waitForFinished、取消并等待确认方法，也没有后台保存任务已退出的独立信号；公开接口没有这类信号，不能把自定义finished或finalized当成Qt提供的任务退出依据。QImageCapture析构仅解除session关联并删除私有数据，没有等待该保存任务。平台拍照后端以公开QImageCapture为QObject父对象，父对象回收子对象不会延长交给任务的原始指针寿命；后端析构本身也没有显式等待。deleteLater是QObject的延迟删除安排，destroyed及排队计数只能描述已知对象析构，不能替后台任务建立屏障。因此不保留“明确放弃后删除”“等imageSaved再删”“多等若干毫秒”“窗口持有到退出就安全”这些步骤。前一份独立音频及已经核定的独立录像流程按各自依据处理，不能移植到这个混合保存链。本节实机拍照只展示capture的内存结果；教材captureToFile代码用于理解请求和文件核对，不声称已组成安全退出应用。</a:t>
            </a:r>
          </a:p>
          <a:p>
            <a:pPr/>
            <a:endParaRPr lang="zh-CN" dirty="0"/>
          </a:p>
          <a:p>
            <a:pPr/>
            <a:r>
              <a:rPr lang="zh-CN" dirty="0"/>
              <a:t>本页依据教材第16章的16.5 播放视频文件；16.6 摄像头的使用讲解。接口行为同时核对了[Qt 6.2.3 QObject官方qdoc与实现：析构说明 L969–991、deleteLater L2272–2307](https://raw.githubusercontent.com/qt/qtbase/v6.2.3/src/corelib/kernel/qobject.cpp)，[Qt 6.2.3 Windows QWindowsImageCapture官方实现：析构 L51–56、后台保存 L143–176](https://raw.githubusercontent.com/qt/qtmultimedia/v6.2.3/src/multimedia/platform/windows/mediacapture/qwindowsimagecapture.cpp)，[Qt 6.2.3 QFuture官方qdoc：析构 L159–166、waitForFinished L391–395](https://raw.githubusercontent.com/qt/qtbase/v6.2.3/src/corelib/thread/qfuture.qdoc)，[Qt 6.2.3 QtConcurrent官方实现：DecayedTuple与StoredFunctionCall L137–170](https://raw.githubusercontent.com/qt/qtbase/v6.2.3/src/concurrent/qtconcurrentstoredfunctioncall.h)，[Qt 6.2.3 QtConcurrent官方实现：RunFunctionTaskBase::run L109–127](https://raw.githubusercontent.com/qt/qtbase/v6.2.3/src/concurrent/qtconcurrentrunbase.h)，[Qt 6.2.3 QImageCapture官方公开头文件：完整方法与信号声明 L102–151](https://raw.githubusercontent.com/qt/qtmultimedia/v6.2.3/src/multimedia/camera/qimagecapture.h)，[Qt 6.2.3 QImageCapture官方实现：析构 L148–157](https://raw.githubusercontent.com/qt/qtmultimedia/v6.2.3/src/multimedia/camera/qimagecapture.cpp)，[Qt 6.2.3 QPlatformImageCapture官方实现：构造与QObject父对象 L67–74](https://raw.githubusercontent.com/qt/qtmultimedia/v6.2.3/src/multimedia/platform/qplatformimagecapture.cpp)。</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updateControls统一读取当前camera活动、imageCapture就绪、recorder状态以及startIssued、photoPending、photoReviewReady、finishing和closing；任何通知与业务出口调用同一方法，点击入口重复条件检查。取图业务在非空图或空图失败后结束；保存业务在读取失败或人工结果决定后结束；photoReviewReady期间仍有photoPending，不能覆盖本次记录。新录像限定独立示例尚未发出开始的Stopped本轮；Paused恢复只record，不重设文件。错误Stopped仍进入该轮结果决定，不能复位为新轮。这里给的是操作与结果核对的界面条件，没有把业务结束映射为后台任务完成。含captureToFile的保存链，既无公开退出确认，就不由此表自动启用销毁、换链或窗口关闭流程；也不添加一个伪造的任务完成标记。独立示例的生命周期另按已核定依据组织。</a:t>
            </a:r>
          </a:p>
          <a:p>
            <a:pPr/>
            <a:endParaRPr lang="zh-CN" dirty="0"/>
          </a:p>
          <a:p>
            <a:pPr/>
            <a:r>
              <a:rPr lang="zh-CN" dirty="0"/>
              <a:t>本页依据教材第16章的16.5 播放视频文件；16.6 摄像头的使用讲解。接口行为同时核对了[Qt 6.2.3 QMediaRecorder 官方 qdoc 与实现](https://raw.githubusercontent.com/qt/qtmultimedia/v6.2.3/src/multimedia/recording/qmediarecorder.cpp)，[Qt 6.2.3 QCamera 官方头文件](https://raw.githubusercontent.com/qt/qtmultimedia/v6.2.3/src/multimedia/camera/qcamera.h)，[Qt 6.2.3 QImageCapture 官方 qdoc 与实现](https://raw.githubusercontent.com/qt/qtmultimedia/v6.2.3/src/multimedia/camera/qimagecapture.cpp)，[Qt 6.2.3 Windows QWindowsImageCapture官方实现：capture/captureToBuffer/doCapture L65–84、handleVideoFrameChanged L127–152](https://raw.githubusercontent.com/qt/qtmultimedia/v6.2.3/src/multimedia/platform/windows/mediacapture/qwindowsimagecapture.cpp)，[Qt 6.2.3 QtConcurrent官方实现：RunFunctionTaskBase::run L109–127](https://raw.githubusercontent.com/qt/qtbase/v6.2.3/src/concurrent/qtconcurrentrunbase.h)，[Qt 6.2.3 QImageCapture官方公开头文件：完整方法与信号声明 L102–151](https://raw.githubusercontent.com/qt/qtmultimedia/v6.2.3/src/multimedia/camera/qimagecapture.h)。</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让学生分别指出this与session解决什么。this回收对象，setCamera与setImageCapture建立采集关联，最后就绪条件允许请求；它们不能互相替代。单击显示完整答案与原因。再指出父属只规定由谁销毁，平台后端作为子对象也不会因此保护后台任务中的原始指针。本练习的正确关联并不证明文件保存链安全退出。</a:t>
            </a:r>
          </a:p>
          <a:p>
            <a:pPr/>
            <a:endParaRPr lang="zh-CN" dirty="0"/>
          </a:p>
          <a:p>
            <a:pPr/>
            <a:r>
              <a:rPr lang="zh-CN" dirty="0"/>
              <a:t>本页依据教材第16章的16.5 播放视频文件；16.6 摄像头的使用讲解。接口行为同时核对了[Qt 6.2.3 QMediaCaptureSession 官方头文件](https://raw.githubusercontent.com/qt/qtmultimedia/v6.2.3/src/multimedia/recording/qmediacapturesession.h)，[Qt 6.2.3 QMediaCaptureSession 官方 qdoc 与实现](https://raw.githubusercontent.com/qt/qtmultimedia/v6.2.3/src/multimedia/recording/qmediacapturesession.cpp)，[Qt 6.2.3 QImageCapture 官方头文件](https://raw.githubusercontent.com/qt/qtmultimedia/v6.2.3/src/multimedia/camera/qimagecapture.h)，[Qt 6.2.3 QImageCapture 官方 qdoc 与实现](https://raw.githubusercontent.com/qt/qtmultimedia/v6.2.3/src/multimedia/camera/qimagecapture.cpp)，[Qt 6.2.3 QtConcurrent官方实现：DecayedTuple与StoredFunctionCall L137–170](https://raw.githubusercontent.com/qt/qtbase/v6.2.3/src/concurrent/qtconcurrentstoredfunctioncall.h)，[Qt 6.2.3 QPlatformImageCapture官方实现：构造与QObject父对象 L67–74](https://raw.githubusercontent.com/qt/qtmultimedia/v6.2.3/src/multimedia/platform/qplatformimagecapture.cpp)。</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取图模式没有文件保存动作，不等待imageSaved；保存模式预览可能先到。公开保存通知语义与固定Windows忽略writer结果的边界分别说明，使用实际路径读图，不只判断文件存在。让学生接着指出read空图的业务出口：记录失败并解除业务等待，而不是再等error。读到非空图需要教师确认本次内容。最后问能否因此删除imageCapture，学生应说明通知在后台函数返回前被排队，任务退出尚无公开确认。这一限制不改变已经核对出的文件信息，只限制能推出的对象销毁条件。</a:t>
            </a:r>
          </a:p>
          <a:p>
            <a:pPr/>
            <a:endParaRPr lang="zh-CN" dirty="0"/>
          </a:p>
          <a:p>
            <a:pPr/>
            <a:r>
              <a:rPr lang="zh-CN" dirty="0"/>
              <a:t>本页依据教材第16章的16.5 播放视频文件；16.6 摄像头的使用讲解。接口行为同时核对了[Qt 6.2.3 QImageCapture 官方 qdoc 与实现](https://raw.githubusercontent.com/qt/qtmultimedia/v6.2.3/src/multimedia/camera/qimagecapture.cpp)，[Qt 6.2.3 Windows QWindowsImageCapture官方实现：saveImage L154–176](https://raw.githubusercontent.com/qt/qtmultimedia/v6.2.3/src/multimedia/platform/windows/mediacapture/qwindowsimagecapture.cpp)，[Qt 6.2.3 QImageWriter官方qdoc与实现：write L679–725](https://raw.githubusercontent.com/qt/qtbase/v6.2.3/src/gui/image/qimagewriter.cpp)，[Qt 6.2.3 QtConcurrent官方实现：RunFunctionTaskBase::run L109–127](https://raw.githubusercontent.com/qt/qtbase/v6.2.3/src/concurrent/qtconcurrentrunbase.h)，[Qt 6.2.3 QImageCapture官方公开头文件：完整方法与信号声明 L102–151](https://raw.githubusercontent.com/qt/qtmultimedia/v6.2.3/src/multimedia/camera/qimagecapture.h)。</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让学生指出Stopped是录制器控制状态，不是录像文件完整证明，暂停恢复仍属于同一轮。再指出照片文件能解码且内容核对通过，只构成已经观察到的文件结果；后台保存通过原始this执行，imageSaved在任务返回以前排队。photoPending=false或用户明确放弃只结束本例业务等待，deleteLater与destroyed也不建立任务完成依据。因此不能把混合链的自动销毁重建作为正确答案，也不能以固定等待毫秒替代缺口。独立音频、已核定独立录像链与含异步拍照保存的链按各自事实分别讨论。单击显示答案后，要求学生分别说出哪个对象报告哪个结果、还缺少哪一类通知。</a:t>
            </a:r>
          </a:p>
          <a:p>
            <a:pPr/>
            <a:endParaRPr lang="zh-CN" dirty="0"/>
          </a:p>
          <a:p>
            <a:pPr/>
            <a:r>
              <a:rPr lang="zh-CN" dirty="0"/>
              <a:t>本页依据教材第16章的16.5 播放视频文件；16.6 摄像头的使用讲解。接口行为同时核对了[Qt 6.2.3 QMediaRecorder 官方 qdoc 与实现](https://raw.githubusercontent.com/qt/qtmultimedia/v6.2.3/src/multimedia/recording/qmediarecorder.cpp)，[Qt 6.2.3 QMediaRecorder 官方头文件](https://raw.githubusercontent.com/qt/qtmultimedia/v6.2.3/src/multimedia/recording/qmediarecorder.h)，[Qt 6.2.3 QObject官方qdoc与实现：析构说明 L969–991、deleteLater L2272–2307](https://raw.githubusercontent.com/qt/qtbase/v6.2.3/src/corelib/kernel/qobject.cpp)，[Qt 6.2.3 Windows QWindowsImageCapture官方实现：析构 L51–56、后台保存 L143–176](https://raw.githubusercontent.com/qt/qtmultimedia/v6.2.3/src/multimedia/platform/windows/mediacapture/qwindowsimagecapture.cpp)，[Qt 6.2.3 QtConcurrent官方实现：RunFunctionTaskBase::run L109–127](https://raw.githubusercontent.com/qt/qtbase/v6.2.3/src/concurrent/qtconcurrentrunbase.h)，[Qt 6.2.3 QImageCapture官方公开头文件：完整方法与信号声明 L102–151](https://raw.githubusercontent.com/qt/qtmultimedia/v6.2.3/src/multimedia/camera/qimagecapture.h)，[Qt 6.2.3 QImageCapture官方实现：析构 L148–157](https://raw.githubusercontent.com/qt/qtmultimedia/v6.2.3/src/multimedia/camera/qimagecapture.cpp)，[Qt 6.2.3 QPlatformImageCapture官方实现：构造与QObject父对象 L67–74](https://raw.githubusercontent.com/qt/qtmultimedia/v6.2.3/src/multimedia/platform/qplatformimagecapture.cpp)。</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本页是教师课堂顺序，没有声称片段已经编译或运行。视频播放器一次初始化，重复打开只换来源；摄像头使用另一个预览组件，关联各角色以后开启。实机拍照默认capture取得内存图像，演示同步负返回与有效id0，空图和成功图都经过业务出口，标签空间为0不挂住业务。captureToFile作为教材代码核读：保存通知以后仍读实际文件，人工确认仅结束结果核对；不演示未经证明的自动关闭、混合链销毁重建，也不宣称窗口常驻解决退出问题。录像使用独立示例，分别解释无声和有声、Paused恢复和实际文件检查。错误、对象身份和当前结果都要明确；版本后端边界按事实说明。第17章继续使用设备选择、异步输入和结果匹配讲串口。</a:t>
            </a:r>
          </a:p>
          <a:p>
            <a:pPr/>
            <a:endParaRPr lang="zh-CN" dirty="0"/>
          </a:p>
          <a:p>
            <a:pPr/>
            <a:r>
              <a:rPr lang="zh-CN" dirty="0"/>
              <a:t>本页依据教材第16章的16.5 播放视频文件；16.6 摄像头的使用讲解。接口行为同时核对了[Qt 6.2.3 Changes to Qt Multimedia](https://raw.githubusercontent.com/qt/qtmultimedia/v6.2.3/src/multimedia/doc/src/qt6-changes.qdoc)，[Qt 6.2.3 QMediaRecorder 官方 qdoc 与实现](https://raw.githubusercontent.com/qt/qtmultimedia/v6.2.3/src/multimedia/recording/qmediarecorder.cpp)，[Qt 6.2.3 QMediaPlayer 官方 qdoc 与实现](https://raw.githubusercontent.com/qt/qtmultimedia/v6.2.3/src/multimedia/playback/qmediaplayer.cpp)，[Qt 6.2.3 QVideoWidget 官方 qdoc 与实现](https://raw.githubusercontent.com/qt/qtmultimedia/v6.2.3/src/multimediawidgets/qvideowidget.cpp)，[Qt 6.2.3 QCamera 官方头文件](https://raw.githubusercontent.com/qt/qtmultimedia/v6.2.3/src/multimedia/camera/qcamera.h)，[Qt 6.2.3 QImageCapture 官方 qdoc 与实现](https://raw.githubusercontent.com/qt/qtmultimedia/v6.2.3/src/multimedia/camera/qimagecapture.cpp)，[Qt 6.2.3 Windows QWindowsImageCapture官方实现：capture/captureToBuffer/doCapture L65–84、handleVideoFrameChanged L127–152](https://raw.githubusercontent.com/qt/qtmultimedia/v6.2.3/src/multimedia/platform/windows/mediacapture/qwindowsimagecapture.cpp)，[Qt 6.2.3 Windows QWindowsImageCapture官方私有头文件：m_captureId L90–95](https://raw.githubusercontent.com/qt/qtmultimedia/v6.2.3/src/multimedia/platform/windows/mediacapture/qwindowsimagecapture_p.h)，[Qt 6.2.3 QtConcurrent官方实现：RunFunctionTaskBase::run L109–127](https://raw.githubusercontent.com/qt/qtbase/v6.2.3/src/concurrent/qtconcurrentrunbase.h)，[Qt 6.2.3 QImageCapture官方公开头文件：完整方法与信号声明 L102–151](https://raw.githubusercontent.com/qt/qtmultimedia/v6.2.3/src/multimedia/camera/qimagecapture.h)。</a:t>
            </a:r>
          </a:p>
        </p:txBody>
      </p:sp>
    </p:spTree>
  </p:cSld>
  <p:clrMapOvr>
    <a:masterClrMapping/>
  </p:clrMapOvr>
</p:note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7.xml><?xml version="1.0" encoding="utf-8"?>
<p:sldLayout xmlns:a="http://schemas.openxmlformats.org/drawingml/2006/main" xmlns:p="http://schemas.openxmlformats.org/presentationml/2006/main" type="blank" preserve="1">
  <p:cSld name="qt6_ch16_d_video — 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slideLayout" Target="../slideLayouts/slideLayout7.xml"/><Relationship Id="rId12" Type="http://schemas.openxmlformats.org/officeDocument/2006/relationships/theme" Target="../theme/theme1.xml"/></Relationships>
</file>

<file path=ppt/slideMasters/slideMaster1.xml><?xml version="1.0" encoding="utf-8"?>
<p:sldMaster xmlns:a="http://schemas.openxmlformats.org/drawingml/2006/main" xmlns:p="http://schemas.openxmlformats.org/presentationml/2006/main" xmlns:r="http://schemas.openxmlformats.org/officeDocument/2006/relationships">
  <p:cSld name="qt6_ch16_d_video — Master">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55" r:id="rId7"/>
  </p:sldLayoutIdLst>
  <p:txStyles>
    <p:titleStyle>
      <a:lvl1pPr algn="ctr" defTabSz="457200" rtl="0" eaLnBrk="1" latinLnBrk="0" hangingPunct="1">
        <a:spcBef>
          <a:spcPct val="0"/>
        </a:spcBef>
        <a:buNone/>
        <a:defRPr sz="42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25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1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95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65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5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35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2400" kern="1200">
          <a:solidFill>
            <a:schemeClr val="tx1"/>
          </a:solidFill>
          <a:latin typeface="+mn-lt"/>
          <a:ea typeface="+mn-ea"/>
          <a:cs typeface="+mn-cs"/>
        </a:defRPr>
      </a:lvl1pPr>
      <a:lvl2pPr marL="457200" algn="l" defTabSz="457200" rtl="0" eaLnBrk="1" latinLnBrk="0" hangingPunct="1">
        <a:defRPr sz="2250" kern="1200">
          <a:solidFill>
            <a:schemeClr val="tx1"/>
          </a:solidFill>
          <a:latin typeface="+mn-lt"/>
          <a:ea typeface="+mn-ea"/>
          <a:cs typeface="+mn-cs"/>
        </a:defRPr>
      </a:lvl2pPr>
      <a:lvl3pPr marL="914400" algn="l" defTabSz="457200" rtl="0" eaLnBrk="1" latinLnBrk="0" hangingPunct="1">
        <a:defRPr sz="2100" kern="1200">
          <a:solidFill>
            <a:schemeClr val="tx1"/>
          </a:solidFill>
          <a:latin typeface="+mn-lt"/>
          <a:ea typeface="+mn-ea"/>
          <a:cs typeface="+mn-cs"/>
        </a:defRPr>
      </a:lvl3pPr>
      <a:lvl4pPr marL="1371600" algn="l" defTabSz="457200" rtl="0" eaLnBrk="1" latinLnBrk="0" hangingPunct="1">
        <a:defRPr sz="195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650" kern="1200">
          <a:solidFill>
            <a:schemeClr val="tx1"/>
          </a:solidFill>
          <a:latin typeface="+mn-lt"/>
          <a:ea typeface="+mn-ea"/>
          <a:cs typeface="+mn-cs"/>
        </a:defRPr>
      </a:lvl6pPr>
      <a:lvl7pPr marL="2743200" algn="l" defTabSz="457200" rtl="0" eaLnBrk="1" latinLnBrk="0" hangingPunct="1">
        <a:defRPr sz="1500" kern="1200">
          <a:solidFill>
            <a:schemeClr val="tx1"/>
          </a:solidFill>
          <a:latin typeface="+mn-lt"/>
          <a:ea typeface="+mn-ea"/>
          <a:cs typeface="+mn-cs"/>
        </a:defRPr>
      </a:lvl7pPr>
      <a:lvl8pPr marL="3200400" algn="l" defTabSz="457200" rtl="0" eaLnBrk="1" latinLnBrk="0" hangingPunct="1">
        <a:defRPr sz="135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1409700"/>
            <a:ext cx="5012360" cy="2522601"/>
            <a:chOff x="590550" y="1409700"/>
            <a:chExt cx="5012360" cy="2522601"/>
          </a:xfrm>
        </p:grpSpPr>
        <p:sp>
          <p:nvSpPr>
            <p:cNvPr id="2" name="TextBox 2"/>
            <p:cNvSpPr txBox="1"/>
            <p:nvPr/>
          </p:nvSpPr>
          <p:spPr>
            <a:xfrm>
              <a:off x="590550" y="1409700"/>
              <a:ext cx="3848100" cy="2076450"/>
            </a:xfrm>
            <a:prstGeom prst="rect">
              <a:avLst/>
            </a:prstGeom>
            <a:noFill/>
            <a:ln>
              <a:noFill/>
            </a:ln>
          </p:spPr>
          <p:txBody>
            <a:bodyPr wrap="none" lIns="0" tIns="0" rIns="0" bIns="0" anchor="t" anchorCtr="0">
              <a:spAutoFit/>
            </a:bodyPr>
            <a:lstStyle/>
            <a:p>
              <a:pPr algn="l">
                <a:lnSpc>
                  <a:spcPts val="7200"/>
                </a:lnSpc>
              </a:pPr>
              <a:r>
                <a:rPr lang="zh-CN" sz="6000" b="1" dirty="0">
                  <a:solidFill>
                    <a:schemeClr val="accent1"/>
                  </a:solidFill>
                  <a:latin typeface="+mn-lt"/>
                  <a:ea typeface="+mn-ea"/>
                  <a:cs typeface="+mn-cs"/>
                </a:rPr>
                <a:t>视频播放</a:t>
              </a:r>
              <a:br/>
              <a:r>
                <a:rPr lang="zh-CN" sz="6000" b="1" dirty="0">
                  <a:solidFill>
                    <a:schemeClr val="accent1"/>
                  </a:solidFill>
                  <a:latin typeface="+mn-lt"/>
                  <a:ea typeface="+mn-ea"/>
                  <a:cs typeface="+mn-cs"/>
                </a:rPr>
                <a:t>拍照与录像</a:t>
              </a:r>
            </a:p>
          </p:txBody>
        </p:sp>
        <p:sp>
          <p:nvSpPr>
            <p:cNvPr id="3" name="TextBox 3"/>
            <p:cNvSpPr txBox="1"/>
            <p:nvPr/>
          </p:nvSpPr>
          <p:spPr>
            <a:xfrm>
              <a:off x="595884" y="3404235"/>
              <a:ext cx="5007026" cy="528066"/>
            </a:xfrm>
            <a:prstGeom prst="rect">
              <a:avLst/>
            </a:prstGeom>
            <a:noFill/>
            <a:ln>
              <a:noFill/>
            </a:ln>
          </p:spPr>
          <p:txBody>
            <a:bodyPr wrap="none" lIns="0" tIns="0" rIns="0" bIns="0" anchor="t" anchorCtr="0">
              <a:spAutoFit/>
            </a:bodyPr>
            <a:lstStyle/>
            <a:p>
              <a:pPr algn="l"/>
              <a:r>
                <a:rPr lang="zh-CN" sz="2700" dirty="0">
                  <a:solidFill>
                    <a:schemeClr val="accent1"/>
                  </a:solidFill>
                  <a:latin typeface="+mn-lt"/>
                  <a:ea typeface="+mn-ea"/>
                  <a:cs typeface="+mn-cs"/>
                </a:rPr>
                <a:t>第16章 多媒体 · 16.5与16.6</a:t>
              </a:r>
            </a:p>
          </p:txBody>
        </p:sp>
      </p:grpSp>
      <p:grpSp>
        <p:nvGrpSpPr>
          <p:cNvPr id="7" name="Group 7"/>
          <p:cNvGrpSpPr/>
          <p:nvPr/>
        </p:nvGrpSpPr>
        <p:grpSpPr>
          <a:xfrm>
            <a:off x="595884" y="4471035"/>
            <a:ext cx="7660386" cy="1339977"/>
            <a:chOff x="595884" y="4471035"/>
            <a:chExt cx="7660386" cy="1339977"/>
          </a:xfrm>
        </p:grpSpPr>
        <p:sp>
          <p:nvSpPr>
            <p:cNvPr id="5" name="TextBox 5"/>
            <p:cNvSpPr txBox="1"/>
            <p:nvPr/>
          </p:nvSpPr>
          <p:spPr>
            <a:xfrm>
              <a:off x="595884" y="4471035"/>
              <a:ext cx="7660386" cy="528066"/>
            </a:xfrm>
            <a:prstGeom prst="rect">
              <a:avLst/>
            </a:prstGeom>
            <a:noFill/>
            <a:ln>
              <a:noFill/>
            </a:ln>
          </p:spPr>
          <p:txBody>
            <a:bodyPr wrap="none" lIns="0" tIns="0" rIns="0" bIns="0" anchor="t" anchorCtr="0">
              <a:spAutoFit/>
            </a:bodyPr>
            <a:lstStyle/>
            <a:p>
              <a:pPr algn="l"/>
              <a:r>
                <a:rPr lang="zh-CN" sz="2700" dirty="0">
                  <a:solidFill>
                    <a:schemeClr val="dk1"/>
                  </a:solidFill>
                  <a:latin typeface="+mn-lt"/>
                  <a:ea typeface="+mn-ea"/>
                  <a:cs typeface="+mn-cs"/>
                </a:rPr>
                <a:t>预览、文件核对与后台任务退出分别说明什么？</a:t>
              </a:r>
            </a:p>
          </p:txBody>
        </p:sp>
        <p:sp>
          <p:nvSpPr>
            <p:cNvPr id="6" name="TextBox 6"/>
            <p:cNvSpPr txBox="1"/>
            <p:nvPr/>
          </p:nvSpPr>
          <p:spPr>
            <a:xfrm>
              <a:off x="597408" y="5341620"/>
              <a:ext cx="616305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沿着对象关联，逐步检查请求和实际结果。</a:t>
              </a:r>
            </a:p>
          </p:txBody>
        </p:sp>
      </p:grpSp>
      <p:sp>
        <p:nvSpPr>
          <p:cNvPr id="8" name="TextBox 8"/>
          <p:cNvSpPr txBox="1"/>
          <p:nvPr/>
        </p:nvSpPr>
        <p:spPr>
          <a:xfrm>
            <a:off x="603504" y="6404610"/>
            <a:ext cx="629200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《Qt 6 C++ 开发指南》16.5—16.6 · Qt 6.2.3；后端分析限定Windows · 01 / 44</a:t>
            </a:r>
          </a:p>
        </p:txBody>
      </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692140" cy="819150"/>
            <a:chOff x="590550" y="613410"/>
            <a:chExt cx="5692140" cy="819150"/>
          </a:xfrm>
        </p:grpSpPr>
        <p:sp>
          <p:nvSpPr>
            <p:cNvPr id="2" name="TextBox 2"/>
            <p:cNvSpPr txBox="1"/>
            <p:nvPr/>
          </p:nvSpPr>
          <p:spPr>
            <a:xfrm>
              <a:off x="590550" y="613410"/>
              <a:ext cx="56921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视频播放器有两条输出</a:t>
              </a:r>
            </a:p>
          </p:txBody>
        </p:sp>
      </p:grpSp>
      <p:grpSp>
        <p:nvGrpSpPr>
          <p:cNvPr id="7" name="Group 7"/>
          <p:cNvGrpSpPr/>
          <p:nvPr/>
        </p:nvGrpSpPr>
        <p:grpSpPr>
          <a:xfrm>
            <a:off x="609600" y="1828800"/>
            <a:ext cx="5334000" cy="1752600"/>
            <a:chOff x="609600" y="1828800"/>
            <a:chExt cx="5334000" cy="1752600"/>
          </a:xfrm>
        </p:grpSpPr>
        <p:sp>
          <p:nvSpPr>
            <p:cNvPr id="4" name="Rectangle 4"/>
            <p:cNvSpPr/>
            <p:nvPr/>
          </p:nvSpPr>
          <p:spPr>
            <a:xfrm>
              <a:off x="609600" y="1828800"/>
              <a:ext cx="5334000" cy="1752600"/>
            </a:xfrm>
            <a:prstGeom prst="rect">
              <a:avLst/>
            </a:prstGeom>
            <a:solidFill>
              <a:schemeClr val="lt2"/>
            </a:solidFill>
            <a:ln>
              <a:noFill/>
            </a:ln>
          </p:spPr>
        </p:sp>
        <p:sp>
          <p:nvSpPr>
            <p:cNvPr id="5" name="TextBox 5"/>
            <p:cNvSpPr txBox="1"/>
            <p:nvPr/>
          </p:nvSpPr>
          <p:spPr>
            <a:xfrm>
              <a:off x="826008" y="2065020"/>
              <a:ext cx="3156204" cy="469392"/>
            </a:xfrm>
            <a:prstGeom prst="rect">
              <a:avLst/>
            </a:prstGeom>
            <a:noFill/>
            <a:ln>
              <a:noFill/>
            </a:ln>
          </p:spPr>
          <p:txBody>
            <a:bodyPr wrap="none" lIns="0" tIns="0" rIns="0" bIns="0" anchor="t" anchorCtr="0">
              <a:spAutoFit/>
            </a:bodyPr>
            <a:lstStyle/>
            <a:p>
              <a:pPr algn="l"/>
              <a:r>
                <a:rPr lang="zh-CN" sz="2400" b="1" dirty="0">
                  <a:solidFill>
                    <a:schemeClr val="accent1"/>
                  </a:solidFill>
                  <a:latin typeface="+mn-lt"/>
                  <a:ea typeface="+mn-ea"/>
                  <a:cs typeface="+mn-cs"/>
                </a:rPr>
                <a:t>画面：QVideoWidget</a:t>
              </a:r>
            </a:p>
          </p:txBody>
        </p:sp>
        <p:sp>
          <p:nvSpPr>
            <p:cNvPr id="6" name="TextBox 6"/>
            <p:cNvSpPr txBox="1"/>
            <p:nvPr/>
          </p:nvSpPr>
          <p:spPr>
            <a:xfrm>
              <a:off x="826008" y="2750820"/>
              <a:ext cx="4870704" cy="469392"/>
            </a:xfrm>
            <a:prstGeom prst="rect">
              <a:avLst/>
            </a:prstGeom>
            <a:noFill/>
            <a:ln>
              <a:noFill/>
            </a:ln>
          </p:spPr>
          <p:txBody>
            <a:bodyPr wrap="none" lIns="0" tIns="0" rIns="0" bIns="0" anchor="t" anchorCtr="0">
              <a:spAutoFit/>
            </a:bodyPr>
            <a:lstStyle/>
            <a:p>
              <a:pPr algn="l"/>
              <a:r>
                <a:rPr lang="zh-CN" sz="2400" dirty="0">
                  <a:solidFill>
                    <a:schemeClr val="accent1"/>
                  </a:solidFill>
                  <a:latin typeface="+mn-lt"/>
                  <a:ea typeface="+mn-ea"/>
                  <a:cs typeface="+mn-cs"/>
                </a:rPr>
                <a:t>接收视频，放在普通窗口布局中。</a:t>
              </a:r>
            </a:p>
          </p:txBody>
        </p:sp>
      </p:grpSp>
      <p:grpSp>
        <p:nvGrpSpPr>
          <p:cNvPr id="11" name="Group 11"/>
          <p:cNvGrpSpPr/>
          <p:nvPr/>
        </p:nvGrpSpPr>
        <p:grpSpPr>
          <a:xfrm>
            <a:off x="6248400" y="1828800"/>
            <a:ext cx="5334000" cy="1752600"/>
            <a:chOff x="6248400" y="1828800"/>
            <a:chExt cx="5334000" cy="1752600"/>
          </a:xfrm>
        </p:grpSpPr>
        <p:sp>
          <p:nvSpPr>
            <p:cNvPr id="8" name="Rectangle 8"/>
            <p:cNvSpPr/>
            <p:nvPr/>
          </p:nvSpPr>
          <p:spPr>
            <a:xfrm>
              <a:off x="6248400" y="1828800"/>
              <a:ext cx="5334000" cy="1752600"/>
            </a:xfrm>
            <a:prstGeom prst="rect">
              <a:avLst/>
            </a:prstGeom>
            <a:solidFill>
              <a:schemeClr val="lt2"/>
            </a:solidFill>
            <a:ln>
              <a:noFill/>
            </a:ln>
          </p:spPr>
        </p:sp>
        <p:sp>
          <p:nvSpPr>
            <p:cNvPr id="9" name="TextBox 9"/>
            <p:cNvSpPr txBox="1"/>
            <p:nvPr/>
          </p:nvSpPr>
          <p:spPr>
            <a:xfrm>
              <a:off x="6464808" y="2065020"/>
              <a:ext cx="3156204" cy="469392"/>
            </a:xfrm>
            <a:prstGeom prst="rect">
              <a:avLst/>
            </a:prstGeom>
            <a:noFill/>
            <a:ln>
              <a:noFill/>
            </a:ln>
          </p:spPr>
          <p:txBody>
            <a:bodyPr wrap="none" lIns="0" tIns="0" rIns="0" bIns="0" anchor="t" anchorCtr="0">
              <a:spAutoFit/>
            </a:bodyPr>
            <a:lstStyle/>
            <a:p>
              <a:pPr algn="l"/>
              <a:r>
                <a:rPr lang="zh-CN" sz="2400" b="1" dirty="0">
                  <a:solidFill>
                    <a:schemeClr val="accent1"/>
                  </a:solidFill>
                  <a:latin typeface="+mn-lt"/>
                  <a:ea typeface="+mn-ea"/>
                  <a:cs typeface="+mn-cs"/>
                </a:rPr>
                <a:t>声音：QAudioOutput</a:t>
              </a:r>
            </a:p>
          </p:txBody>
        </p:sp>
        <p:sp>
          <p:nvSpPr>
            <p:cNvPr id="10" name="TextBox 10"/>
            <p:cNvSpPr txBox="1"/>
            <p:nvPr/>
          </p:nvSpPr>
          <p:spPr>
            <a:xfrm>
              <a:off x="6464808" y="2750820"/>
              <a:ext cx="4224528" cy="469392"/>
            </a:xfrm>
            <a:prstGeom prst="rect">
              <a:avLst/>
            </a:prstGeom>
            <a:noFill/>
            <a:ln>
              <a:noFill/>
            </a:ln>
          </p:spPr>
          <p:txBody>
            <a:bodyPr wrap="none" lIns="0" tIns="0" rIns="0" bIns="0" anchor="t" anchorCtr="0">
              <a:spAutoFit/>
            </a:bodyPr>
            <a:lstStyle/>
            <a:p>
              <a:pPr algn="l"/>
              <a:r>
                <a:rPr lang="zh-CN" sz="2400" dirty="0">
                  <a:solidFill>
                    <a:schemeClr val="accent1"/>
                  </a:solidFill>
                  <a:latin typeface="+mn-lt"/>
                  <a:ea typeface="+mn-ea"/>
                  <a:cs typeface="+mn-cs"/>
                </a:rPr>
                <a:t>接收音频，设置设备和音量。</a:t>
              </a:r>
            </a:p>
          </p:txBody>
        </p:sp>
      </p:grpSp>
      <p:grpSp>
        <p:nvGrpSpPr>
          <p:cNvPr id="15" name="Group 15"/>
          <p:cNvGrpSpPr/>
          <p:nvPr/>
        </p:nvGrpSpPr>
        <p:grpSpPr>
          <a:xfrm>
            <a:off x="597408" y="4046220"/>
            <a:ext cx="7778496" cy="1917192"/>
            <a:chOff x="597408" y="4046220"/>
            <a:chExt cx="7778496" cy="1917192"/>
          </a:xfrm>
        </p:grpSpPr>
        <p:sp>
          <p:nvSpPr>
            <p:cNvPr id="12" name="TextBox 12"/>
            <p:cNvSpPr txBox="1"/>
            <p:nvPr/>
          </p:nvSpPr>
          <p:spPr>
            <a:xfrm>
              <a:off x="597408" y="4046220"/>
              <a:ext cx="541782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QMediaPlayer读取并解码视频文件。</a:t>
              </a:r>
            </a:p>
          </p:txBody>
        </p:sp>
        <p:sp>
          <p:nvSpPr>
            <p:cNvPr id="13" name="TextBox 13"/>
            <p:cNvSpPr txBox="1"/>
            <p:nvPr/>
          </p:nvSpPr>
          <p:spPr>
            <a:xfrm>
              <a:off x="597408" y="4770120"/>
              <a:ext cx="777849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画面与声音分别建立关联；只接画面不自动接通声音。</a:t>
              </a:r>
            </a:p>
          </p:txBody>
        </p:sp>
        <p:sp>
          <p:nvSpPr>
            <p:cNvPr id="14" name="TextBox 14"/>
            <p:cNvSpPr txBox="1"/>
            <p:nvPr/>
          </p:nvSpPr>
          <p:spPr>
            <a:xfrm>
              <a:off x="597408" y="5494020"/>
              <a:ext cx="583996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控制按钮、时长与位置仍由播放器管理。</a:t>
              </a:r>
            </a:p>
          </p:txBody>
        </p:sp>
      </p:grpSp>
      <p:sp>
        <p:nvSpPr>
          <p:cNvPr id="16" name="TextBox 16"/>
          <p:cNvSpPr txBox="1"/>
          <p:nvPr/>
        </p:nvSpPr>
        <p:spPr>
          <a:xfrm>
            <a:off x="603504" y="6404610"/>
            <a:ext cx="472988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有无音轨、静音和输出设备仍需检查 · F060、F106 · 02 / 44</a:t>
            </a: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257544" cy="819150"/>
            <a:chOff x="590550" y="613410"/>
            <a:chExt cx="6257544" cy="819150"/>
          </a:xfrm>
        </p:grpSpPr>
        <p:sp>
          <p:nvSpPr>
            <p:cNvPr id="2" name="TextBox 2"/>
            <p:cNvSpPr txBox="1"/>
            <p:nvPr/>
          </p:nvSpPr>
          <p:spPr>
            <a:xfrm>
              <a:off x="590550" y="61341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创建播放器并连接双输出</a:t>
              </a:r>
            </a:p>
          </p:txBody>
        </p:sp>
      </p:grpSp>
      <p:grpSp>
        <p:nvGrpSpPr>
          <p:cNvPr id="6" name="Group 6"/>
          <p:cNvGrpSpPr/>
          <p:nvPr/>
        </p:nvGrpSpPr>
        <p:grpSpPr>
          <a:xfrm>
            <a:off x="609600" y="1828800"/>
            <a:ext cx="10972800" cy="3162300"/>
            <a:chOff x="609600" y="1828800"/>
            <a:chExt cx="10972800" cy="3162300"/>
          </a:xfrm>
        </p:grpSpPr>
        <p:sp>
          <p:nvSpPr>
            <p:cNvPr id="4" name="Rectangle 4"/>
            <p:cNvSpPr/>
            <p:nvPr/>
          </p:nvSpPr>
          <p:spPr>
            <a:xfrm>
              <a:off x="609600" y="1828800"/>
              <a:ext cx="10972800" cy="3162300"/>
            </a:xfrm>
            <a:prstGeom prst="rect">
              <a:avLst/>
            </a:prstGeom>
            <a:solidFill>
              <a:schemeClr val="lt2"/>
            </a:solidFill>
            <a:ln>
              <a:noFill/>
            </a:ln>
          </p:spPr>
        </p:sp>
        <p:sp>
          <p:nvSpPr>
            <p:cNvPr id="5" name="TextBox 5"/>
            <p:cNvSpPr txBox="1"/>
            <p:nvPr/>
          </p:nvSpPr>
          <p:spPr>
            <a:xfrm>
              <a:off x="827532" y="1983105"/>
              <a:ext cx="6622161" cy="28110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 一次初始化：创建并连接对象</a:t>
              </a:r>
              <a:br/>
              <a:r>
                <a:rPr lang="zh-CN" sz="2100" dirty="0">
                  <a:solidFill>
                    <a:schemeClr val="dk1"/>
                  </a:solidFill>
                  <a:latin typeface="+mn-lt"/>
                  <a:ea typeface="+mn-ea"/>
                  <a:cs typeface="+mn-cs"/>
                </a:rPr>
                <a:t>player = new QMediaPlayer(this);</a:t>
              </a:r>
              <a:br/>
              <a:r>
                <a:rPr lang="zh-CN" sz="2100" dirty="0">
                  <a:solidFill>
                    <a:schemeClr val="dk1"/>
                  </a:solidFill>
                  <a:latin typeface="+mn-lt"/>
                  <a:ea typeface="+mn-ea"/>
                  <a:cs typeface="+mn-cs"/>
                </a:rPr>
                <a:t>output = new QAudioOutput(this);</a:t>
              </a:r>
              <a:br/>
              <a:r>
                <a:rPr lang="zh-CN" sz="2100" dirty="0">
                  <a:solidFill>
                    <a:schemeClr val="dk1"/>
                  </a:solidFill>
                  <a:latin typeface="+mn-lt"/>
                  <a:ea typeface="+mn-ea"/>
                  <a:cs typeface="+mn-cs"/>
                </a:rPr>
                <a:t>player-&gt;setAudioOutput(output);</a:t>
              </a:r>
              <a:br/>
              <a:r>
                <a:rPr lang="zh-CN" sz="2100" dirty="0">
                  <a:solidFill>
                    <a:schemeClr val="dk1"/>
                  </a:solidFill>
                  <a:latin typeface="+mn-lt"/>
                  <a:ea typeface="+mn-ea"/>
                  <a:cs typeface="+mn-cs"/>
                </a:rPr>
                <a:t>player-&gt;setVideoOutput(ui-&gt;videoWidget);</a:t>
              </a:r>
              <a:br/>
              <a:r>
                <a:rPr lang="zh-CN" sz="2100" dirty="0">
                  <a:solidFill>
                    <a:schemeClr val="dk1"/>
                  </a:solidFill>
                  <a:latin typeface="+mn-lt"/>
                  <a:ea typeface="+mn-ea"/>
                  <a:cs typeface="+mn-cs"/>
                </a:rPr>
                <a:t>// 打开操作：选择有效文件后执行</a:t>
              </a:r>
              <a:br/>
              <a:r>
                <a:rPr lang="zh-CN" sz="2100" dirty="0">
                  <a:solidFill>
                    <a:schemeClr val="dk1"/>
                  </a:solidFill>
                  <a:latin typeface="+mn-lt"/>
                  <a:ea typeface="+mn-ea"/>
                  <a:cs typeface="+mn-cs"/>
                </a:rPr>
                <a:t>player-&gt;setSource(QUrl::fromLocalFile(path));</a:t>
              </a:r>
              <a:br/>
              <a:r>
                <a:rPr lang="zh-CN" sz="2100" dirty="0">
                  <a:solidFill>
                    <a:schemeClr val="dk1"/>
                  </a:solidFill>
                  <a:latin typeface="+mn-lt"/>
                  <a:ea typeface="+mn-ea"/>
                  <a:cs typeface="+mn-cs"/>
                </a:rPr>
                <a:t>player-&gt;play();</a:t>
              </a:r>
            </a:p>
          </p:txBody>
        </p:sp>
      </p:grpSp>
      <p:grpSp>
        <p:nvGrpSpPr>
          <p:cNvPr id="9" name="Group 9"/>
          <p:cNvGrpSpPr/>
          <p:nvPr/>
        </p:nvGrpSpPr>
        <p:grpSpPr>
          <a:xfrm>
            <a:off x="597408" y="5265420"/>
            <a:ext cx="7665415" cy="888492"/>
            <a:chOff x="597408" y="5265420"/>
            <a:chExt cx="7665415" cy="888492"/>
          </a:xfrm>
        </p:grpSpPr>
        <p:sp>
          <p:nvSpPr>
            <p:cNvPr id="7" name="TextBox 7"/>
            <p:cNvSpPr txBox="1"/>
            <p:nvPr/>
          </p:nvSpPr>
          <p:spPr>
            <a:xfrm>
              <a:off x="597408" y="5265420"/>
              <a:ext cx="7665415"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重复打开只换来源，不重复new；取消选文件就返回。</a:t>
              </a:r>
            </a:p>
          </p:txBody>
        </p:sp>
        <p:sp>
          <p:nvSpPr>
            <p:cNvPr id="8" name="TextBox 8"/>
            <p:cNvSpPr txBox="1"/>
            <p:nvPr/>
          </p:nvSpPr>
          <p:spPr>
            <a:xfrm>
              <a:off x="597408" y="5684520"/>
              <a:ext cx="687385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play提出请求，后续状态与错误通知说明结果。</a:t>
              </a:r>
            </a:p>
          </p:txBody>
        </p:sp>
      </p:grpSp>
      <p:sp>
        <p:nvSpPr>
          <p:cNvPr id="10" name="TextBox 10"/>
          <p:cNvSpPr txBox="1"/>
          <p:nvPr/>
        </p:nvSpPr>
        <p:spPr>
          <a:xfrm>
            <a:off x="603504" y="6404610"/>
            <a:ext cx="6992417"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player、output持续存在；videoWidget已提升并链接模块 · F060、F061、F106 · 03 / 44</a:t>
            </a:r>
          </a:p>
        </p:txBody>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126736" cy="819150"/>
            <a:chOff x="590550" y="613410"/>
            <a:chExt cx="5126736" cy="819150"/>
          </a:xfrm>
        </p:grpSpPr>
        <p:sp>
          <p:nvSpPr>
            <p:cNvPr id="2" name="TextBox 2"/>
            <p:cNvSpPr txBox="1"/>
            <p:nvPr/>
          </p:nvSpPr>
          <p:spPr>
            <a:xfrm>
              <a:off x="590550" y="613410"/>
              <a:ext cx="512673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提升组件与链接模块</a:t>
              </a:r>
            </a:p>
          </p:txBody>
        </p:sp>
      </p:grpSp>
      <p:grpSp>
        <p:nvGrpSpPr>
          <p:cNvPr id="6" name="Group 6"/>
          <p:cNvGrpSpPr/>
          <p:nvPr/>
        </p:nvGrpSpPr>
        <p:grpSpPr>
          <a:xfrm>
            <a:off x="609600" y="1828800"/>
            <a:ext cx="10972800" cy="2095500"/>
            <a:chOff x="609600" y="1828800"/>
            <a:chExt cx="10972800" cy="2095500"/>
          </a:xfrm>
        </p:grpSpPr>
        <p:sp>
          <p:nvSpPr>
            <p:cNvPr id="4" name="Rectangle 4"/>
            <p:cNvSpPr/>
            <p:nvPr/>
          </p:nvSpPr>
          <p:spPr>
            <a:xfrm>
              <a:off x="609600" y="1828800"/>
              <a:ext cx="10972800" cy="2095500"/>
            </a:xfrm>
            <a:prstGeom prst="rect">
              <a:avLst/>
            </a:prstGeom>
            <a:solidFill>
              <a:schemeClr val="lt2"/>
            </a:solidFill>
            <a:ln>
              <a:noFill/>
            </a:ln>
          </p:spPr>
        </p:sp>
        <p:sp>
          <p:nvSpPr>
            <p:cNvPr id="5" name="TextBox 5"/>
            <p:cNvSpPr txBox="1"/>
            <p:nvPr/>
          </p:nvSpPr>
          <p:spPr>
            <a:xfrm>
              <a:off x="827532" y="1983105"/>
              <a:ext cx="6768846" cy="14394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find_package(Qt6 REQUIRED COMPONENTS</a:t>
              </a:r>
              <a:br/>
              <a:r>
                <a:rPr lang="zh-CN" sz="2100" dirty="0">
                  <a:solidFill>
                    <a:schemeClr val="dk1"/>
                  </a:solidFill>
                  <a:latin typeface="+mn-lt"/>
                  <a:ea typeface="+mn-ea"/>
                  <a:cs typeface="+mn-cs"/>
                </a:rPr>
                <a:t xml:space="preserve">    Widgets Multimedia MultimediaWidgets)</a:t>
              </a:r>
              <a:br/>
              <a:r>
                <a:rPr lang="zh-CN" sz="2100" dirty="0">
                  <a:solidFill>
                    <a:schemeClr val="dk1"/>
                  </a:solidFill>
                  <a:latin typeface="+mn-lt"/>
                  <a:ea typeface="+mn-ea"/>
                  <a:cs typeface="+mn-cs"/>
                </a:rPr>
                <a:t>target_link_libraries(app PRIVATE Qt6::Widgets</a:t>
              </a:r>
              <a:br/>
              <a:r>
                <a:rPr lang="zh-CN" sz="2100" dirty="0">
                  <a:solidFill>
                    <a:schemeClr val="dk1"/>
                  </a:solidFill>
                  <a:latin typeface="+mn-lt"/>
                  <a:ea typeface="+mn-ea"/>
                  <a:cs typeface="+mn-cs"/>
                </a:rPr>
                <a:t xml:space="preserve">    Qt6::Multimedia Qt6::MultimediaWidgets)</a:t>
              </a:r>
            </a:p>
          </p:txBody>
        </p:sp>
      </p:grpSp>
      <p:grpSp>
        <p:nvGrpSpPr>
          <p:cNvPr id="11" name="Group 11"/>
          <p:cNvGrpSpPr/>
          <p:nvPr/>
        </p:nvGrpSpPr>
        <p:grpSpPr>
          <a:xfrm>
            <a:off x="597408" y="4389120"/>
            <a:ext cx="8688934" cy="1726692"/>
            <a:chOff x="597408" y="4389120"/>
            <a:chExt cx="8688934" cy="1726692"/>
          </a:xfrm>
        </p:grpSpPr>
        <p:sp>
          <p:nvSpPr>
            <p:cNvPr id="7" name="TextBox 7"/>
            <p:cNvSpPr txBox="1"/>
            <p:nvPr/>
          </p:nvSpPr>
          <p:spPr>
            <a:xfrm>
              <a:off x="597408" y="4389120"/>
              <a:ext cx="868893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Designer提升为QVideoWidget，头文件填QVideoWidget。</a:t>
              </a:r>
            </a:p>
          </p:txBody>
        </p:sp>
        <p:sp>
          <p:nvSpPr>
            <p:cNvPr id="8" name="TextBox 8"/>
            <p:cNvSpPr txBox="1"/>
            <p:nvPr/>
          </p:nvSpPr>
          <p:spPr>
            <a:xfrm>
              <a:off x="597408" y="4808220"/>
              <a:ext cx="8270559"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qmake配置：QT += multimedia multimediawidgets。</a:t>
              </a:r>
            </a:p>
          </p:txBody>
        </p:sp>
        <p:sp>
          <p:nvSpPr>
            <p:cNvPr id="9" name="TextBox 9"/>
            <p:cNvSpPr txBox="1"/>
            <p:nvPr/>
          </p:nvSpPr>
          <p:spPr>
            <a:xfrm>
              <a:off x="597408" y="5227320"/>
              <a:ext cx="7342327"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app换成已有目标名，各工程使用对应的一种配置。</a:t>
              </a:r>
            </a:p>
          </p:txBody>
        </p:sp>
        <p:sp>
          <p:nvSpPr>
            <p:cNvPr id="10" name="TextBox 10"/>
            <p:cNvSpPr txBox="1"/>
            <p:nvPr/>
          </p:nvSpPr>
          <p:spPr>
            <a:xfrm>
              <a:off x="597408" y="5646420"/>
              <a:ext cx="810158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自定义组件另填实际类名与头文件；输出仍需明确关联。</a:t>
              </a:r>
            </a:p>
          </p:txBody>
        </p:sp>
      </p:grpSp>
      <p:sp>
        <p:nvSpPr>
          <p:cNvPr id="12" name="TextBox 12"/>
          <p:cNvSpPr txBox="1"/>
          <p:nvPr/>
        </p:nvSpPr>
        <p:spPr>
          <a:xfrm>
            <a:off x="603504" y="6404610"/>
            <a:ext cx="5285232"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提升组件决定类型；setVideoOutput建立媒体关联 · F106 · 04 / 44</a:t>
            </a: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7388352" cy="819150"/>
            <a:chOff x="590550" y="613410"/>
            <a:chExt cx="7388352" cy="819150"/>
          </a:xfrm>
        </p:grpSpPr>
        <p:sp>
          <p:nvSpPr>
            <p:cNvPr id="2" name="TextBox 2"/>
            <p:cNvSpPr txBox="1"/>
            <p:nvPr/>
          </p:nvSpPr>
          <p:spPr>
            <a:xfrm>
              <a:off x="590550" y="613410"/>
              <a:ext cx="7388352"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一个播放器只有一个视频输出</a:t>
              </a:r>
            </a:p>
          </p:txBody>
        </p:sp>
      </p:grpSp>
      <p:grpSp>
        <p:nvGrpSpPr>
          <p:cNvPr id="9" name="Group 9"/>
          <p:cNvGrpSpPr/>
          <p:nvPr/>
        </p:nvGrpSpPr>
        <p:grpSpPr>
          <a:xfrm>
            <a:off x="597408" y="1950720"/>
            <a:ext cx="8253984" cy="4241292"/>
            <a:chOff x="597408" y="1950720"/>
            <a:chExt cx="8253984" cy="4241292"/>
          </a:xfrm>
        </p:grpSpPr>
        <p:sp>
          <p:nvSpPr>
            <p:cNvPr id="4" name="TextBox 4"/>
            <p:cNvSpPr txBox="1"/>
            <p:nvPr/>
          </p:nvSpPr>
          <p:spPr>
            <a:xfrm>
              <a:off x="597408" y="1950720"/>
              <a:ext cx="606399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同一个QMediaPlayer连接一个视频输出。</a:t>
              </a:r>
            </a:p>
          </p:txBody>
        </p:sp>
        <p:sp>
          <p:nvSpPr>
            <p:cNvPr id="5" name="TextBox 5"/>
            <p:cNvSpPr txBox="1"/>
            <p:nvPr/>
          </p:nvSpPr>
          <p:spPr>
            <a:xfrm>
              <a:off x="597408" y="2788920"/>
              <a:ext cx="608624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再次setVideoOutput会替换此前的关联。</a:t>
              </a:r>
            </a:p>
          </p:txBody>
        </p:sp>
        <p:sp>
          <p:nvSpPr>
            <p:cNvPr id="6" name="TextBox 6"/>
            <p:cNvSpPr txBox="1"/>
            <p:nvPr/>
          </p:nvSpPr>
          <p:spPr>
            <a:xfrm>
              <a:off x="597408" y="3627120"/>
              <a:ext cx="767943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QVideoWidget由父窗口管理寿命，布局只安排位置。</a:t>
              </a:r>
            </a:p>
          </p:txBody>
        </p:sp>
        <p:sp>
          <p:nvSpPr>
            <p:cNvPr id="7" name="TextBox 7"/>
            <p:cNvSpPr txBox="1"/>
            <p:nvPr/>
          </p:nvSpPr>
          <p:spPr>
            <a:xfrm>
              <a:off x="597408" y="4465320"/>
              <a:ext cx="6817157"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QGraphicsVideoItem加入场景后由场景管理。</a:t>
              </a:r>
            </a:p>
          </p:txBody>
        </p:sp>
        <p:sp>
          <p:nvSpPr>
            <p:cNvPr id="8" name="TextBox 8"/>
            <p:cNvSpPr txBox="1"/>
            <p:nvPr/>
          </p:nvSpPr>
          <p:spPr>
            <a:xfrm>
              <a:off x="597408" y="5303520"/>
              <a:ext cx="82539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媒体输出关联和对象归属分别检查。</a:t>
              </a:r>
              <a:br/>
              <a:r>
                <a:rPr lang="zh-CN" sz="2400" dirty="0">
                  <a:solidFill>
                    <a:schemeClr val="dk1"/>
                  </a:solidFill>
                  <a:latin typeface="+mn-lt"/>
                  <a:ea typeface="+mn-ea"/>
                  <a:cs typeface="+mn-cs"/>
                </a:rPr>
                <a:t>替换关联不自动销毁旧对象，也不会复制出第二条视频输出。</a:t>
              </a:r>
            </a:p>
          </p:txBody>
        </p:sp>
      </p:grpSp>
      <p:sp>
        <p:nvSpPr>
          <p:cNvPr id="10" name="TextBox 10"/>
          <p:cNvSpPr txBox="1"/>
          <p:nvPr/>
        </p:nvSpPr>
        <p:spPr>
          <a:xfrm>
            <a:off x="603504" y="6404610"/>
            <a:ext cx="5013503"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setScene不让视图自动拥有场景 · F106、F108、F113 · 05 / 44</a:t>
            </a: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视频播放继续使用进度条件</a:t>
              </a:r>
            </a:p>
          </p:txBody>
        </p:sp>
      </p:grpSp>
      <p:grpSp>
        <p:nvGrpSpPr>
          <p:cNvPr id="9" name="Group 9"/>
          <p:cNvGrpSpPr/>
          <p:nvPr/>
        </p:nvGrpSpPr>
        <p:grpSpPr>
          <a:xfrm>
            <a:off x="597408" y="1950720"/>
            <a:ext cx="8132064" cy="4241292"/>
            <a:chOff x="597408" y="1950720"/>
            <a:chExt cx="8132064" cy="4241292"/>
          </a:xfrm>
        </p:grpSpPr>
        <p:sp>
          <p:nvSpPr>
            <p:cNvPr id="4" name="TextBox 4"/>
            <p:cNvSpPr txBox="1"/>
            <p:nvPr/>
          </p:nvSpPr>
          <p:spPr>
            <a:xfrm>
              <a:off x="597408" y="1950720"/>
              <a:ext cx="583996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时长未知时，不计算按时长的定位比例。</a:t>
              </a:r>
            </a:p>
          </p:txBody>
        </p:sp>
        <p:sp>
          <p:nvSpPr>
            <p:cNvPr id="5" name="TextBox 5"/>
            <p:cNvSpPr txBox="1"/>
            <p:nvPr/>
          </p:nvSpPr>
          <p:spPr>
            <a:xfrm>
              <a:off x="597408" y="2788920"/>
              <a:ext cx="568848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isSeekable为真时，才提供拖动定位。</a:t>
              </a:r>
            </a:p>
          </p:txBody>
        </p:sp>
        <p:sp>
          <p:nvSpPr>
            <p:cNvPr id="6" name="TextBox 6"/>
            <p:cNvSpPr txBox="1"/>
            <p:nvPr/>
          </p:nvSpPr>
          <p:spPr>
            <a:xfrm>
              <a:off x="597408" y="3627120"/>
              <a:ext cx="648614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程序更新滑动条时，避免反向发送定位请求。</a:t>
              </a:r>
            </a:p>
          </p:txBody>
        </p:sp>
        <p:sp>
          <p:nvSpPr>
            <p:cNvPr id="7" name="TextBox 7"/>
            <p:cNvSpPr txBox="1"/>
            <p:nvPr/>
          </p:nvSpPr>
          <p:spPr>
            <a:xfrm>
              <a:off x="597408" y="4465320"/>
              <a:ext cx="622767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暂停后恢复直接play，不必重新设置文件。</a:t>
              </a:r>
            </a:p>
          </p:txBody>
        </p:sp>
        <p:sp>
          <p:nvSpPr>
            <p:cNvPr id="8" name="TextBox 8"/>
            <p:cNvSpPr txBox="1"/>
            <p:nvPr/>
          </p:nvSpPr>
          <p:spPr>
            <a:xfrm>
              <a:off x="597408" y="5303520"/>
              <a:ext cx="813206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播放失败显示错误，StoppedState不能单独表示自然结束。</a:t>
              </a:r>
              <a:br/>
              <a:r>
                <a:rPr lang="zh-CN" sz="2400" dirty="0">
                  <a:solidFill>
                    <a:schemeClr val="dk1"/>
                  </a:solidFill>
                  <a:latin typeface="+mn-lt"/>
                  <a:ea typeface="+mn-ea"/>
                  <a:cs typeface="+mn-cs"/>
                </a:rPr>
                <a:t>位置与时长是qint64毫秒，滑动条刻度要明确换算。</a:t>
              </a:r>
            </a:p>
          </p:txBody>
        </p:sp>
      </p:grpSp>
      <p:sp>
        <p:nvSpPr>
          <p:cNvPr id="10" name="TextBox 10"/>
          <p:cNvSpPr txBox="1"/>
          <p:nvPr/>
        </p:nvSpPr>
        <p:spPr>
          <a:xfrm>
            <a:off x="603504" y="6404610"/>
            <a:ext cx="6402629"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Qt 6.2.3中相同URL的setSource也先stop回到开头 · F061—F065、F205 · 06 / 44</a:t>
            </a: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7773467" cy="819150"/>
            <a:chOff x="590550" y="613410"/>
            <a:chExt cx="7773467" cy="819150"/>
          </a:xfrm>
        </p:grpSpPr>
        <p:sp>
          <p:nvSpPr>
            <p:cNvPr id="2" name="TextBox 2"/>
            <p:cNvSpPr txBox="1"/>
            <p:nvPr/>
          </p:nvSpPr>
          <p:spPr>
            <a:xfrm>
              <a:off x="590550" y="613410"/>
              <a:ext cx="7773467"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处理Esc后把其他按键交给基类</a:t>
              </a:r>
            </a:p>
          </p:txBody>
        </p:sp>
      </p:grpSp>
      <p:grpSp>
        <p:nvGrpSpPr>
          <p:cNvPr id="6" name="Group 6"/>
          <p:cNvGrpSpPr/>
          <p:nvPr/>
        </p:nvGrpSpPr>
        <p:grpSpPr>
          <a:xfrm>
            <a:off x="609600" y="1828800"/>
            <a:ext cx="10972800" cy="3162300"/>
            <a:chOff x="609600" y="1828800"/>
            <a:chExt cx="10972800" cy="3162300"/>
          </a:xfrm>
        </p:grpSpPr>
        <p:sp>
          <p:nvSpPr>
            <p:cNvPr id="4" name="Rectangle 4"/>
            <p:cNvSpPr/>
            <p:nvPr/>
          </p:nvSpPr>
          <p:spPr>
            <a:xfrm>
              <a:off x="609600" y="1828800"/>
              <a:ext cx="10972800" cy="3162300"/>
            </a:xfrm>
            <a:prstGeom prst="rect">
              <a:avLst/>
            </a:prstGeom>
            <a:solidFill>
              <a:schemeClr val="lt2"/>
            </a:solidFill>
            <a:ln>
              <a:noFill/>
            </a:ln>
          </p:spPr>
        </p:sp>
        <p:sp>
          <p:nvSpPr>
            <p:cNvPr id="5" name="TextBox 5"/>
            <p:cNvSpPr txBox="1"/>
            <p:nvPr/>
          </p:nvSpPr>
          <p:spPr>
            <a:xfrm>
              <a:off x="827532" y="1983105"/>
              <a:ext cx="8675751" cy="28110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void TMyVideoWidget::keyPressEvent(QKeyEvent *event) {</a:t>
              </a:r>
              <a:br/>
              <a:r>
                <a:rPr lang="zh-CN" sz="2100" dirty="0">
                  <a:solidFill>
                    <a:schemeClr val="dk1"/>
                  </a:solidFill>
                  <a:latin typeface="+mn-lt"/>
                  <a:ea typeface="+mn-ea"/>
                  <a:cs typeface="+mn-cs"/>
                </a:rPr>
                <a:t xml:space="preserve">    if (event-&gt;key() == Qt::Key_Escape &amp;&amp; isFullScreen()) {</a:t>
              </a:r>
              <a:br/>
              <a:r>
                <a:rPr lang="zh-CN" sz="2100" dirty="0">
                  <a:solidFill>
                    <a:schemeClr val="dk1"/>
                  </a:solidFill>
                  <a:latin typeface="+mn-lt"/>
                  <a:ea typeface="+mn-ea"/>
                  <a:cs typeface="+mn-cs"/>
                </a:rPr>
                <a:t xml:space="preserve">        setFullScreen(false);</a:t>
              </a:r>
              <a:br/>
              <a:r>
                <a:rPr lang="zh-CN" sz="2100" dirty="0">
                  <a:solidFill>
                    <a:schemeClr val="dk1"/>
                  </a:solidFill>
                  <a:latin typeface="+mn-lt"/>
                  <a:ea typeface="+mn-ea"/>
                  <a:cs typeface="+mn-cs"/>
                </a:rPr>
                <a:t xml:space="preserve">        event-&gt;accept();</a:t>
              </a:r>
              <a:br/>
              <a:r>
                <a:rPr lang="zh-CN" sz="2100" dirty="0">
                  <a:solidFill>
                    <a:schemeClr val="dk1"/>
                  </a:solidFill>
                  <a:latin typeface="+mn-lt"/>
                  <a:ea typeface="+mn-ea"/>
                  <a:cs typeface="+mn-cs"/>
                </a:rPr>
                <a:t xml:space="preserve">        return;</a:t>
              </a:r>
              <a:br/>
              <a:r>
                <a:rPr lang="zh-CN" sz="2100" dirty="0">
                  <a:solidFill>
                    <a:schemeClr val="dk1"/>
                  </a:solidFill>
                  <a:latin typeface="+mn-lt"/>
                  <a:ea typeface="+mn-ea"/>
                  <a:cs typeface="+mn-cs"/>
                </a:rPr>
                <a:t xml:space="preserve">    }</a:t>
              </a:r>
              <a:br/>
              <a:r>
                <a:rPr lang="zh-CN" sz="2100" dirty="0">
                  <a:solidFill>
                    <a:schemeClr val="dk1"/>
                  </a:solidFill>
                  <a:latin typeface="+mn-lt"/>
                  <a:ea typeface="+mn-ea"/>
                  <a:cs typeface="+mn-cs"/>
                </a:rPr>
                <a:t xml:space="preserve">    QVideoWidget::keyPressEvent(event);</a:t>
              </a:r>
              <a:br/>
              <a:r>
                <a:rPr lang="zh-CN" sz="2100" dirty="0">
                  <a:solidFill>
                    <a:schemeClr val="dk1"/>
                  </a:solidFill>
                  <a:latin typeface="+mn-lt"/>
                  <a:ea typeface="+mn-ea"/>
                  <a:cs typeface="+mn-cs"/>
                </a:rPr>
                <a:t>}</a:t>
              </a:r>
            </a:p>
          </p:txBody>
        </p:sp>
      </p:grpSp>
      <p:grpSp>
        <p:nvGrpSpPr>
          <p:cNvPr id="9" name="Group 9"/>
          <p:cNvGrpSpPr/>
          <p:nvPr/>
        </p:nvGrpSpPr>
        <p:grpSpPr>
          <a:xfrm>
            <a:off x="597408" y="5265420"/>
            <a:ext cx="8101584" cy="888492"/>
            <a:chOff x="597408" y="5265420"/>
            <a:chExt cx="8101584" cy="888492"/>
          </a:xfrm>
        </p:grpSpPr>
        <p:sp>
          <p:nvSpPr>
            <p:cNvPr id="7" name="TextBox 7"/>
            <p:cNvSpPr txBox="1"/>
            <p:nvPr/>
          </p:nvSpPr>
          <p:spPr>
            <a:xfrm>
              <a:off x="597408" y="5265420"/>
              <a:ext cx="702929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这是本例自定义Esc逻辑；未处理分支调用基类。</a:t>
              </a:r>
            </a:p>
          </p:txBody>
        </p:sp>
        <p:sp>
          <p:nvSpPr>
            <p:cNvPr id="8" name="TextBox 8"/>
            <p:cNvSpPr txBox="1"/>
            <p:nvPr/>
          </p:nvSpPr>
          <p:spPr>
            <a:xfrm>
              <a:off x="597408" y="5684520"/>
              <a:ext cx="810158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组件收到按键才进入此函数，课堂还要检查焦点与投递。</a:t>
              </a:r>
            </a:p>
          </p:txBody>
        </p:sp>
      </p:grpSp>
      <p:sp>
        <p:nvSpPr>
          <p:cNvPr id="10" name="TextBox 10"/>
          <p:cNvSpPr txBox="1"/>
          <p:nvPr/>
        </p:nvSpPr>
        <p:spPr>
          <a:xfrm>
            <a:off x="603504" y="6404610"/>
            <a:ext cx="623620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声明override并包含QKeyEvent；Qt 6.2.3并非内建此Esc行为 · F107 · 07 / 44</a:t>
            </a:r>
          </a:p>
        </p:txBody>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鼠标控制先检查播放器关联</a:t>
              </a:r>
            </a:p>
          </p:txBody>
        </p:sp>
      </p:grpSp>
      <p:grpSp>
        <p:nvGrpSpPr>
          <p:cNvPr id="10" name="Group 10"/>
          <p:cNvGrpSpPr/>
          <p:nvPr/>
        </p:nvGrpSpPr>
        <p:grpSpPr>
          <a:xfrm>
            <a:off x="597408" y="1950720"/>
            <a:ext cx="8897112" cy="4088892"/>
            <a:chOff x="597408" y="1950720"/>
            <a:chExt cx="8897112" cy="4088892"/>
          </a:xfrm>
        </p:grpSpPr>
        <p:sp>
          <p:nvSpPr>
            <p:cNvPr id="4" name="TextBox 4"/>
            <p:cNvSpPr txBox="1"/>
            <p:nvPr/>
          </p:nvSpPr>
          <p:spPr>
            <a:xfrm>
              <a:off x="597408" y="1950720"/>
              <a:ext cx="754217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成员声明：QMediaPlayer *m_player = nullptr;</a:t>
              </a:r>
            </a:p>
          </p:txBody>
        </p:sp>
        <p:sp>
          <p:nvSpPr>
            <p:cNvPr id="5" name="TextBox 5"/>
            <p:cNvSpPr txBox="1"/>
            <p:nvPr/>
          </p:nvSpPr>
          <p:spPr>
            <a:xfrm>
              <a:off x="597408" y="2674620"/>
              <a:ext cx="7152437"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自定义setMediaPlayer保存窗口传入的player。</a:t>
              </a:r>
            </a:p>
          </p:txBody>
        </p:sp>
        <p:sp>
          <p:nvSpPr>
            <p:cNvPr id="6" name="TextBox 6"/>
            <p:cNvSpPr txBox="1"/>
            <p:nvPr/>
          </p:nvSpPr>
          <p:spPr>
            <a:xfrm>
              <a:off x="597408" y="3398520"/>
              <a:ext cx="6292291"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鼠标事件先检查左键和m_player是否有效。</a:t>
              </a:r>
            </a:p>
          </p:txBody>
        </p:sp>
        <p:sp>
          <p:nvSpPr>
            <p:cNvPr id="7" name="TextBox 7"/>
            <p:cNvSpPr txBox="1"/>
            <p:nvPr/>
          </p:nvSpPr>
          <p:spPr>
            <a:xfrm>
              <a:off x="597408" y="4122420"/>
              <a:ext cx="5391607"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PlayingState时pause，否则play。</a:t>
              </a:r>
            </a:p>
          </p:txBody>
        </p:sp>
        <p:sp>
          <p:nvSpPr>
            <p:cNvPr id="8" name="TextBox 8"/>
            <p:cNvSpPr txBox="1"/>
            <p:nvPr/>
          </p:nvSpPr>
          <p:spPr>
            <a:xfrm>
              <a:off x="597408" y="4846320"/>
              <a:ext cx="551688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处理后接受事件；其他情况交给基类。</a:t>
              </a:r>
            </a:p>
          </p:txBody>
        </p:sp>
        <p:sp>
          <p:nvSpPr>
            <p:cNvPr id="9" name="TextBox 9"/>
            <p:cNvSpPr txBox="1"/>
            <p:nvPr/>
          </p:nvSpPr>
          <p:spPr>
            <a:xfrm>
              <a:off x="597408" y="5570220"/>
              <a:ext cx="889711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提前删除播放器时解除引用，或用QPointer检查对象有效性。</a:t>
              </a:r>
            </a:p>
          </p:txBody>
        </p:sp>
      </p:grpSp>
      <p:sp>
        <p:nvSpPr>
          <p:cNvPr id="11" name="TextBox 11"/>
          <p:cNvSpPr txBox="1"/>
          <p:nvPr/>
        </p:nvSpPr>
        <p:spPr>
          <a:xfrm>
            <a:off x="603504" y="6404610"/>
            <a:ext cx="649106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setVideoOutput不会替自定义成员赋值；组件不删除player · F062、F106 · 08 / 44</a:t>
            </a: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692140" cy="819150"/>
            <a:chOff x="590550" y="613410"/>
            <a:chExt cx="5692140" cy="819150"/>
          </a:xfrm>
        </p:grpSpPr>
        <p:sp>
          <p:nvSpPr>
            <p:cNvPr id="2" name="TextBox 2"/>
            <p:cNvSpPr txBox="1"/>
            <p:nvPr/>
          </p:nvSpPr>
          <p:spPr>
            <a:xfrm>
              <a:off x="590550" y="613410"/>
              <a:ext cx="56921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图形视图里创建视频项</a:t>
              </a:r>
            </a:p>
          </p:txBody>
        </p:sp>
      </p:grpSp>
      <p:grpSp>
        <p:nvGrpSpPr>
          <p:cNvPr id="6" name="Group 6"/>
          <p:cNvGrpSpPr/>
          <p:nvPr/>
        </p:nvGrpSpPr>
        <p:grpSpPr>
          <a:xfrm>
            <a:off x="609600" y="1828800"/>
            <a:ext cx="10972800" cy="2628900"/>
            <a:chOff x="609600" y="1828800"/>
            <a:chExt cx="10972800" cy="2628900"/>
          </a:xfrm>
        </p:grpSpPr>
        <p:sp>
          <p:nvSpPr>
            <p:cNvPr id="4" name="Rectangle 4"/>
            <p:cNvSpPr/>
            <p:nvPr/>
          </p:nvSpPr>
          <p:spPr>
            <a:xfrm>
              <a:off x="609600" y="1828800"/>
              <a:ext cx="10972800" cy="2628900"/>
            </a:xfrm>
            <a:prstGeom prst="rect">
              <a:avLst/>
            </a:prstGeom>
            <a:solidFill>
              <a:schemeClr val="lt2"/>
            </a:solidFill>
            <a:ln>
              <a:noFill/>
            </a:ln>
          </p:spPr>
        </p:sp>
        <p:sp>
          <p:nvSpPr>
            <p:cNvPr id="5" name="TextBox 5"/>
            <p:cNvSpPr txBox="1"/>
            <p:nvPr/>
          </p:nvSpPr>
          <p:spPr>
            <a:xfrm>
              <a:off x="827532" y="1983105"/>
              <a:ext cx="5742051" cy="21252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auto *scene = new QGraphicsScene(this);</a:t>
              </a:r>
              <a:br/>
              <a:r>
                <a:rPr lang="zh-CN" sz="2100" dirty="0">
                  <a:solidFill>
                    <a:schemeClr val="dk1"/>
                  </a:solidFill>
                  <a:latin typeface="+mn-lt"/>
                  <a:ea typeface="+mn-ea"/>
                  <a:cs typeface="+mn-cs"/>
                </a:rPr>
                <a:t>ui-&gt;graphicsView-&gt;setScene(scene);</a:t>
              </a:r>
              <a:br/>
              <a:r>
                <a:rPr lang="zh-CN" sz="2100" dirty="0">
                  <a:solidFill>
                    <a:schemeClr val="dk1"/>
                  </a:solidFill>
                  <a:latin typeface="+mn-lt"/>
                  <a:ea typeface="+mn-ea"/>
                  <a:cs typeface="+mn-cs"/>
                </a:rPr>
                <a:t>videoItem = new QGraphicsVideoItem;</a:t>
              </a:r>
              <a:br/>
              <a:r>
                <a:rPr lang="zh-CN" sz="2100" dirty="0">
                  <a:solidFill>
                    <a:schemeClr val="dk1"/>
                  </a:solidFill>
                  <a:latin typeface="+mn-lt"/>
                  <a:ea typeface="+mn-ea"/>
                  <a:cs typeface="+mn-cs"/>
                </a:rPr>
                <a:t>videoItem-&gt;setSize(QSizeF(360, 240));</a:t>
              </a:r>
              <a:br/>
              <a:r>
                <a:rPr lang="zh-CN" sz="2100" dirty="0">
                  <a:solidFill>
                    <a:schemeClr val="dk1"/>
                  </a:solidFill>
                  <a:latin typeface="+mn-lt"/>
                  <a:ea typeface="+mn-ea"/>
                  <a:cs typeface="+mn-cs"/>
                </a:rPr>
                <a:t>scene-&gt;addItem(videoItem);</a:t>
              </a:r>
              <a:br/>
              <a:r>
                <a:rPr lang="zh-CN" sz="2100" dirty="0">
                  <a:solidFill>
                    <a:schemeClr val="dk1"/>
                  </a:solidFill>
                  <a:latin typeface="+mn-lt"/>
                  <a:ea typeface="+mn-ea"/>
                  <a:cs typeface="+mn-cs"/>
                </a:rPr>
                <a:t>player-&gt;setVideoOutput(videoItem);</a:t>
              </a:r>
            </a:p>
          </p:txBody>
        </p:sp>
      </p:grpSp>
      <p:grpSp>
        <p:nvGrpSpPr>
          <p:cNvPr id="10" name="Group 10"/>
          <p:cNvGrpSpPr/>
          <p:nvPr/>
        </p:nvGrpSpPr>
        <p:grpSpPr>
          <a:xfrm>
            <a:off x="597408" y="4884420"/>
            <a:ext cx="10453726" cy="1307592"/>
            <a:chOff x="597408" y="4884420"/>
            <a:chExt cx="10453726" cy="1307592"/>
          </a:xfrm>
        </p:grpSpPr>
        <p:sp>
          <p:nvSpPr>
            <p:cNvPr id="7" name="TextBox 7"/>
            <p:cNvSpPr txBox="1"/>
            <p:nvPr/>
          </p:nvSpPr>
          <p:spPr>
            <a:xfrm>
              <a:off x="597408" y="4884420"/>
              <a:ext cx="1045372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QGraphicsVideoItem继承QGraphicsObject，不能加入QWidget布局。</a:t>
              </a:r>
            </a:p>
          </p:txBody>
        </p:sp>
        <p:sp>
          <p:nvSpPr>
            <p:cNvPr id="8" name="TextBox 8"/>
            <p:cNvSpPr txBox="1"/>
            <p:nvPr/>
          </p:nvSpPr>
          <p:spPr>
            <a:xfrm>
              <a:off x="597408" y="5303520"/>
              <a:ext cx="792388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窗口管理scene；scene管理视频项；view显示scene。</a:t>
              </a:r>
            </a:p>
          </p:txBody>
        </p:sp>
        <p:sp>
          <p:nvSpPr>
            <p:cNvPr id="9" name="TextBox 9"/>
            <p:cNvSpPr txBox="1"/>
            <p:nvPr/>
          </p:nvSpPr>
          <p:spPr>
            <a:xfrm>
              <a:off x="597408" y="5722620"/>
              <a:ext cx="9991649"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360×240是显示区域，不是素材真实分辨率；整套对象只初始化一次。</a:t>
              </a:r>
            </a:p>
          </p:txBody>
        </p:sp>
      </p:grpSp>
      <p:sp>
        <p:nvSpPr>
          <p:cNvPr id="11" name="TextBox 11"/>
          <p:cNvSpPr txBox="1"/>
          <p:nvPr/>
        </p:nvSpPr>
        <p:spPr>
          <a:xfrm>
            <a:off x="603504" y="6404610"/>
            <a:ext cx="4403750"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新的videoItem输出替换原输出 · F106、F108 · 09 / 44</a:t>
            </a: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257544" cy="819150"/>
            <a:chOff x="590550" y="613410"/>
            <a:chExt cx="6257544" cy="819150"/>
          </a:xfrm>
        </p:grpSpPr>
        <p:sp>
          <p:nvSpPr>
            <p:cNvPr id="2" name="TextBox 2"/>
            <p:cNvSpPr txBox="1"/>
            <p:nvPr/>
          </p:nvSpPr>
          <p:spPr>
            <a:xfrm>
              <a:off x="590550" y="61341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视频项与文字项共同显示</a:t>
              </a:r>
            </a:p>
          </p:txBody>
        </p:sp>
      </p:grpSp>
      <p:grpSp>
        <p:nvGrpSpPr>
          <p:cNvPr id="6" name="Group 6"/>
          <p:cNvGrpSpPr/>
          <p:nvPr/>
        </p:nvGrpSpPr>
        <p:grpSpPr>
          <a:xfrm>
            <a:off x="609600" y="1828800"/>
            <a:ext cx="10972800" cy="2286000"/>
            <a:chOff x="609600" y="1828800"/>
            <a:chExt cx="10972800" cy="2286000"/>
          </a:xfrm>
        </p:grpSpPr>
        <p:sp>
          <p:nvSpPr>
            <p:cNvPr id="4" name="Rectangle 4"/>
            <p:cNvSpPr/>
            <p:nvPr/>
          </p:nvSpPr>
          <p:spPr>
            <a:xfrm>
              <a:off x="609600" y="1828800"/>
              <a:ext cx="10972800" cy="2286000"/>
            </a:xfrm>
            <a:prstGeom prst="rect">
              <a:avLst/>
            </a:prstGeom>
            <a:solidFill>
              <a:schemeClr val="lt2"/>
            </a:solidFill>
            <a:ln>
              <a:noFill/>
            </a:ln>
          </p:spPr>
        </p:sp>
        <p:sp>
          <p:nvSpPr>
            <p:cNvPr id="5" name="TextBox 5"/>
            <p:cNvSpPr txBox="1"/>
            <p:nvPr/>
          </p:nvSpPr>
          <p:spPr>
            <a:xfrm>
              <a:off x="827532" y="1983105"/>
              <a:ext cx="9009126" cy="17823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videoItem-&gt;setFlags(QGraphicsItem::ItemIsMovable |</a:t>
              </a:r>
              <a:br/>
              <a:r>
                <a:rPr lang="zh-CN" sz="2100" dirty="0">
                  <a:solidFill>
                    <a:schemeClr val="dk1"/>
                  </a:solidFill>
                  <a:latin typeface="+mn-lt"/>
                  <a:ea typeface="+mn-ea"/>
                  <a:cs typeface="+mn-cs"/>
                </a:rPr>
                <a:t xml:space="preserve">    QGraphicsItem::ItemIsSelectable);</a:t>
              </a:r>
              <a:br/>
              <a:r>
                <a:rPr lang="zh-CN" sz="2100" dirty="0">
                  <a:solidFill>
                    <a:schemeClr val="dk1"/>
                  </a:solidFill>
                  <a:latin typeface="+mn-lt"/>
                  <a:ea typeface="+mn-ea"/>
                  <a:cs typeface="+mn-cs"/>
                </a:rPr>
                <a:t>auto *text = scene-&gt;addSimpleText(QStringLiteral("课堂视频"));</a:t>
              </a:r>
              <a:br/>
              <a:r>
                <a:rPr lang="zh-CN" sz="2100" dirty="0">
                  <a:solidFill>
                    <a:schemeClr val="dk1"/>
                  </a:solidFill>
                  <a:latin typeface="+mn-lt"/>
                  <a:ea typeface="+mn-ea"/>
                  <a:cs typeface="+mn-cs"/>
                </a:rPr>
                <a:t>text-&gt;setPos(0, 0);</a:t>
              </a:r>
              <a:br/>
              <a:r>
                <a:rPr lang="zh-CN" sz="2100" dirty="0">
                  <a:solidFill>
                    <a:schemeClr val="dk1"/>
                  </a:solidFill>
                  <a:latin typeface="+mn-lt"/>
                  <a:ea typeface="+mn-ea"/>
                  <a:cs typeface="+mn-cs"/>
                </a:rPr>
                <a:t>videoItem-&gt;setScale(videoItem-&gt;scale() * 1.1);</a:t>
              </a:r>
            </a:p>
          </p:txBody>
        </p:sp>
      </p:grpSp>
      <p:grpSp>
        <p:nvGrpSpPr>
          <p:cNvPr id="10" name="Group 10"/>
          <p:cNvGrpSpPr/>
          <p:nvPr/>
        </p:nvGrpSpPr>
        <p:grpSpPr>
          <a:xfrm>
            <a:off x="597408" y="4541520"/>
            <a:ext cx="8747760" cy="1574292"/>
            <a:chOff x="597408" y="4541520"/>
            <a:chExt cx="8747760" cy="1574292"/>
          </a:xfrm>
        </p:grpSpPr>
        <p:sp>
          <p:nvSpPr>
            <p:cNvPr id="7" name="TextBox 7"/>
            <p:cNvSpPr txBox="1"/>
            <p:nvPr/>
          </p:nvSpPr>
          <p:spPr>
            <a:xfrm>
              <a:off x="597408" y="4541520"/>
              <a:ext cx="713232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视频项可以拖动、选中；文字项保存自己的位置。</a:t>
              </a:r>
            </a:p>
          </p:txBody>
        </p:sp>
        <p:sp>
          <p:nvSpPr>
            <p:cNvPr id="8" name="TextBox 8"/>
            <p:cNvSpPr txBox="1"/>
            <p:nvPr/>
          </p:nvSpPr>
          <p:spPr>
            <a:xfrm>
              <a:off x="597408" y="4960620"/>
              <a:ext cx="686775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最后一行只缩放videoItem，不缩放整个view。</a:t>
              </a:r>
            </a:p>
          </p:txBody>
        </p:sp>
        <p:sp>
          <p:nvSpPr>
            <p:cNvPr id="9" name="TextBox 9"/>
            <p:cNvSpPr txBox="1"/>
            <p:nvPr/>
          </p:nvSpPr>
          <p:spPr>
            <a:xfrm>
              <a:off x="597408" y="5646420"/>
              <a:ext cx="874776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缩小也保持正比例并设合理下限；显示变换不重新编码文件。</a:t>
              </a:r>
            </a:p>
          </p:txBody>
        </p:sp>
      </p:grpSp>
      <p:sp>
        <p:nvSpPr>
          <p:cNvPr id="11" name="TextBox 11"/>
          <p:cNvSpPr txBox="1"/>
          <p:nvPr/>
        </p:nvSpPr>
        <p:spPr>
          <a:xfrm>
            <a:off x="603504" y="6404610"/>
            <a:ext cx="3239719"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复用第10章图形项知识 · F108 · 10 / 44</a:t>
            </a:r>
          </a:p>
        </p:txBody>
      </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257544" cy="819150"/>
            <a:chOff x="590550" y="613410"/>
            <a:chExt cx="6257544" cy="819150"/>
          </a:xfrm>
        </p:grpSpPr>
        <p:sp>
          <p:nvSpPr>
            <p:cNvPr id="2" name="TextBox 2"/>
            <p:cNvSpPr txBox="1"/>
            <p:nvPr/>
          </p:nvSpPr>
          <p:spPr>
            <a:xfrm>
              <a:off x="590550" y="61341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摄像头输入进入采集会话</a:t>
              </a:r>
            </a:p>
          </p:txBody>
        </p:sp>
      </p:grpSp>
      <p:grpSp>
        <p:nvGrpSpPr>
          <p:cNvPr id="9" name="Group 9"/>
          <p:cNvGrpSpPr/>
          <p:nvPr/>
        </p:nvGrpSpPr>
        <p:grpSpPr>
          <a:xfrm>
            <a:off x="597408" y="1950720"/>
            <a:ext cx="6729984" cy="4241292"/>
            <a:chOff x="597408" y="1950720"/>
            <a:chExt cx="6729984" cy="4241292"/>
          </a:xfrm>
        </p:grpSpPr>
        <p:sp>
          <p:nvSpPr>
            <p:cNvPr id="4" name="TextBox 4"/>
            <p:cNvSpPr txBox="1"/>
            <p:nvPr/>
          </p:nvSpPr>
          <p:spPr>
            <a:xfrm>
              <a:off x="597408" y="1950720"/>
              <a:ext cx="559551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QCameraDevice描述实际摄像头设备。</a:t>
              </a:r>
            </a:p>
          </p:txBody>
        </p:sp>
        <p:sp>
          <p:nvSpPr>
            <p:cNvPr id="5" name="TextBox 5"/>
            <p:cNvSpPr txBox="1"/>
            <p:nvPr/>
          </p:nvSpPr>
          <p:spPr>
            <a:xfrm>
              <a:off x="597408" y="2788920"/>
              <a:ext cx="516544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QCamera控制选定设备与采集活动。</a:t>
              </a:r>
            </a:p>
          </p:txBody>
        </p:sp>
        <p:sp>
          <p:nvSpPr>
            <p:cNvPr id="6" name="TextBox 6"/>
            <p:cNvSpPr txBox="1"/>
            <p:nvPr/>
          </p:nvSpPr>
          <p:spPr>
            <a:xfrm>
              <a:off x="597408" y="3627120"/>
              <a:ext cx="541782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QVideoWidget接收会话的预览画面。</a:t>
              </a:r>
            </a:p>
          </p:txBody>
        </p:sp>
        <p:sp>
          <p:nvSpPr>
            <p:cNvPr id="7" name="TextBox 7"/>
            <p:cNvSpPr txBox="1"/>
            <p:nvPr/>
          </p:nvSpPr>
          <p:spPr>
            <a:xfrm>
              <a:off x="597408" y="4465320"/>
              <a:ext cx="624169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QImageCapture提出拍照请求并报告结果。</a:t>
              </a:r>
            </a:p>
          </p:txBody>
        </p:sp>
        <p:sp>
          <p:nvSpPr>
            <p:cNvPr id="8" name="TextBox 8"/>
            <p:cNvSpPr txBox="1"/>
            <p:nvPr/>
          </p:nvSpPr>
          <p:spPr>
            <a:xfrm>
              <a:off x="597408" y="5303520"/>
              <a:ext cx="67299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QMediaRecorder把会话视频编码到文件。</a:t>
              </a:r>
              <a:br/>
              <a:r>
                <a:rPr lang="zh-CN" sz="2400" dirty="0">
                  <a:solidFill>
                    <a:schemeClr val="dk1"/>
                  </a:solidFill>
                  <a:latin typeface="+mn-lt"/>
                  <a:ea typeface="+mn-ea"/>
                  <a:cs typeface="+mn-cs"/>
                </a:rPr>
                <a:t>会话分别关联这些对象；有声录像另需音频输入。</a:t>
              </a:r>
            </a:p>
          </p:txBody>
        </p:sp>
      </p:grpSp>
      <p:sp>
        <p:nvSpPr>
          <p:cNvPr id="10" name="TextBox 10"/>
          <p:cNvSpPr txBox="1"/>
          <p:nvPr/>
        </p:nvSpPr>
        <p:spPr>
          <a:xfrm>
            <a:off x="603504" y="6404610"/>
            <a:ext cx="648766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本例videoPreview独立于文件播放器的videoWidget · F080、F112、F114 · 11 / 44</a:t>
            </a:r>
          </a:p>
        </p:txBody>
      </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7388352" cy="819150"/>
            <a:chOff x="590550" y="613410"/>
            <a:chExt cx="7388352" cy="819150"/>
          </a:xfrm>
        </p:grpSpPr>
        <p:sp>
          <p:nvSpPr>
            <p:cNvPr id="2" name="TextBox 2"/>
            <p:cNvSpPr txBox="1"/>
            <p:nvPr/>
          </p:nvSpPr>
          <p:spPr>
            <a:xfrm>
              <a:off x="590550" y="613410"/>
              <a:ext cx="7388352"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枚举设备并保护无摄像头情况</a:t>
              </a:r>
            </a:p>
          </p:txBody>
        </p:sp>
      </p:grpSp>
      <p:grpSp>
        <p:nvGrpSpPr>
          <p:cNvPr id="6" name="Group 6"/>
          <p:cNvGrpSpPr/>
          <p:nvPr/>
        </p:nvGrpSpPr>
        <p:grpSpPr>
          <a:xfrm>
            <a:off x="609600" y="1828800"/>
            <a:ext cx="10972800" cy="2286000"/>
            <a:chOff x="609600" y="1828800"/>
            <a:chExt cx="10972800" cy="2286000"/>
          </a:xfrm>
        </p:grpSpPr>
        <p:sp>
          <p:nvSpPr>
            <p:cNvPr id="4" name="Rectangle 4"/>
            <p:cNvSpPr/>
            <p:nvPr/>
          </p:nvSpPr>
          <p:spPr>
            <a:xfrm>
              <a:off x="609600" y="1828800"/>
              <a:ext cx="10972800" cy="2286000"/>
            </a:xfrm>
            <a:prstGeom prst="rect">
              <a:avLst/>
            </a:prstGeom>
            <a:solidFill>
              <a:schemeClr val="lt2"/>
            </a:solidFill>
            <a:ln>
              <a:noFill/>
            </a:ln>
          </p:spPr>
        </p:sp>
        <p:sp>
          <p:nvSpPr>
            <p:cNvPr id="5" name="TextBox 5"/>
            <p:cNvSpPr txBox="1"/>
            <p:nvPr/>
          </p:nvSpPr>
          <p:spPr>
            <a:xfrm>
              <a:off x="827532" y="1983105"/>
              <a:ext cx="8382381" cy="17823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ui-&gt;comboCamera-&gt;clear();</a:t>
              </a:r>
              <a:br/>
              <a:r>
                <a:rPr lang="zh-CN" sz="2100" dirty="0">
                  <a:solidFill>
                    <a:schemeClr val="dk1"/>
                  </a:solidFill>
                  <a:latin typeface="+mn-lt"/>
                  <a:ea typeface="+mn-ea"/>
                  <a:cs typeface="+mn-cs"/>
                </a:rPr>
                <a:t>for (const auto &amp;device : QMediaDevices::videoInputs()) {</a:t>
              </a:r>
              <a:br/>
              <a:r>
                <a:rPr lang="zh-CN" sz="2100" dirty="0">
                  <a:solidFill>
                    <a:schemeClr val="dk1"/>
                  </a:solidFill>
                  <a:latin typeface="+mn-lt"/>
                  <a:ea typeface="+mn-ea"/>
                  <a:cs typeface="+mn-cs"/>
                </a:rPr>
                <a:t xml:space="preserve">    ui-&gt;comboCamera-&gt;addItem(device.description(),</a:t>
              </a:r>
              <a:br/>
              <a:r>
                <a:rPr lang="zh-CN" sz="2100" dirty="0">
                  <a:solidFill>
                    <a:schemeClr val="dk1"/>
                  </a:solidFill>
                  <a:latin typeface="+mn-lt"/>
                  <a:ea typeface="+mn-ea"/>
                  <a:cs typeface="+mn-cs"/>
                </a:rPr>
                <a:t xml:space="preserve">        QVariant::fromValue(device));</a:t>
              </a:r>
              <a:br/>
              <a:r>
                <a:rPr lang="zh-CN" sz="2100" dirty="0">
                  <a:solidFill>
                    <a:schemeClr val="dk1"/>
                  </a:solidFill>
                  <a:latin typeface="+mn-lt"/>
                  <a:ea typeface="+mn-ea"/>
                  <a:cs typeface="+mn-cs"/>
                </a:rPr>
                <a:t>}</a:t>
              </a:r>
            </a:p>
          </p:txBody>
        </p:sp>
      </p:grpSp>
      <p:grpSp>
        <p:nvGrpSpPr>
          <p:cNvPr id="10" name="Group 10"/>
          <p:cNvGrpSpPr/>
          <p:nvPr/>
        </p:nvGrpSpPr>
        <p:grpSpPr>
          <a:xfrm>
            <a:off x="597408" y="4541520"/>
            <a:ext cx="8747760" cy="1574292"/>
            <a:chOff x="597408" y="4541520"/>
            <a:chExt cx="8747760" cy="1574292"/>
          </a:xfrm>
        </p:grpSpPr>
        <p:sp>
          <p:nvSpPr>
            <p:cNvPr id="7" name="TextBox 7"/>
            <p:cNvSpPr txBox="1"/>
            <p:nvPr/>
          </p:nvSpPr>
          <p:spPr>
            <a:xfrm>
              <a:off x="597408" y="4541520"/>
              <a:ext cx="785713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名称用于显示，完整QCameraDevice保存到项目数据。</a:t>
              </a:r>
            </a:p>
          </p:txBody>
        </p:sp>
        <p:sp>
          <p:nvSpPr>
            <p:cNvPr id="8" name="TextBox 8"/>
            <p:cNvSpPr txBox="1"/>
            <p:nvPr/>
          </p:nvSpPr>
          <p:spPr>
            <a:xfrm>
              <a:off x="597408" y="4960620"/>
              <a:ext cx="583996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没有有效项时，禁用开启、拍照和录像。</a:t>
              </a:r>
            </a:p>
          </p:txBody>
        </p:sp>
        <p:sp>
          <p:nvSpPr>
            <p:cNvPr id="9" name="TextBox 9"/>
            <p:cNvSpPr txBox="1"/>
            <p:nvPr/>
          </p:nvSpPr>
          <p:spPr>
            <a:xfrm>
              <a:off x="597408" y="5646420"/>
              <a:ext cx="874776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设备变化后按身份保留或重选；列表中存在仍不保证能开启。</a:t>
              </a:r>
            </a:p>
          </p:txBody>
        </p:sp>
      </p:grpSp>
      <p:sp>
        <p:nvSpPr>
          <p:cNvPr id="11" name="TextBox 11"/>
          <p:cNvSpPr txBox="1"/>
          <p:nvPr/>
        </p:nvSpPr>
        <p:spPr>
          <a:xfrm>
            <a:off x="603504" y="6404610"/>
            <a:ext cx="5913120"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发现和选择不等于可自动销毁保存链并换设备 · F072、F230、F243 · 12 / 44</a:t>
            </a:r>
          </a:p>
        </p:txBody>
      </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创建对象时分别指定父对象</a:t>
              </a:r>
            </a:p>
          </p:txBody>
        </p:sp>
      </p:grpSp>
      <p:grpSp>
        <p:nvGrpSpPr>
          <p:cNvPr id="6" name="Group 6"/>
          <p:cNvGrpSpPr/>
          <p:nvPr/>
        </p:nvGrpSpPr>
        <p:grpSpPr>
          <a:xfrm>
            <a:off x="609600" y="1828800"/>
            <a:ext cx="10972800" cy="2095500"/>
            <a:chOff x="609600" y="1828800"/>
            <a:chExt cx="10972800" cy="2095500"/>
          </a:xfrm>
        </p:grpSpPr>
        <p:sp>
          <p:nvSpPr>
            <p:cNvPr id="4" name="Rectangle 4"/>
            <p:cNvSpPr/>
            <p:nvPr/>
          </p:nvSpPr>
          <p:spPr>
            <a:xfrm>
              <a:off x="609600" y="1828800"/>
              <a:ext cx="10972800" cy="2095500"/>
            </a:xfrm>
            <a:prstGeom prst="rect">
              <a:avLst/>
            </a:prstGeom>
            <a:solidFill>
              <a:schemeClr val="lt2"/>
            </a:solidFill>
            <a:ln>
              <a:noFill/>
            </a:ln>
          </p:spPr>
        </p:sp>
        <p:sp>
          <p:nvSpPr>
            <p:cNvPr id="5" name="TextBox 5"/>
            <p:cNvSpPr txBox="1"/>
            <p:nvPr/>
          </p:nvSpPr>
          <p:spPr>
            <a:xfrm>
              <a:off x="827532" y="1983105"/>
              <a:ext cx="6328791" cy="14394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session = new QMediaCaptureSession(this);</a:t>
              </a:r>
              <a:br/>
              <a:r>
                <a:rPr lang="zh-CN" sz="2100" dirty="0">
                  <a:solidFill>
                    <a:schemeClr val="dk1"/>
                  </a:solidFill>
                  <a:latin typeface="+mn-lt"/>
                  <a:ea typeface="+mn-ea"/>
                  <a:cs typeface="+mn-cs"/>
                </a:rPr>
                <a:t>camera = new QCamera(selectedDevice, this);</a:t>
              </a:r>
              <a:br/>
              <a:r>
                <a:rPr lang="zh-CN" sz="2100" dirty="0">
                  <a:solidFill>
                    <a:schemeClr val="dk1"/>
                  </a:solidFill>
                  <a:latin typeface="+mn-lt"/>
                  <a:ea typeface="+mn-ea"/>
                  <a:cs typeface="+mn-cs"/>
                </a:rPr>
                <a:t>imageCapture = new QImageCapture(this);</a:t>
              </a:r>
              <a:br/>
              <a:r>
                <a:rPr lang="zh-CN" sz="2100" dirty="0">
                  <a:solidFill>
                    <a:schemeClr val="dk1"/>
                  </a:solidFill>
                  <a:latin typeface="+mn-lt"/>
                  <a:ea typeface="+mn-ea"/>
                  <a:cs typeface="+mn-cs"/>
                </a:rPr>
                <a:t>recorder = new QMediaRecorder(this);</a:t>
              </a:r>
            </a:p>
          </p:txBody>
        </p:sp>
      </p:grpSp>
      <p:grpSp>
        <p:nvGrpSpPr>
          <p:cNvPr id="11" name="Group 11"/>
          <p:cNvGrpSpPr/>
          <p:nvPr/>
        </p:nvGrpSpPr>
        <p:grpSpPr>
          <a:xfrm>
            <a:off x="597408" y="4389120"/>
            <a:ext cx="8101584" cy="1726692"/>
            <a:chOff x="597408" y="4389120"/>
            <a:chExt cx="8101584" cy="1726692"/>
          </a:xfrm>
        </p:grpSpPr>
        <p:sp>
          <p:nvSpPr>
            <p:cNvPr id="7" name="TextBox 7"/>
            <p:cNvSpPr txBox="1"/>
            <p:nvPr/>
          </p:nvSpPr>
          <p:spPr>
            <a:xfrm>
              <a:off x="597408" y="4389120"/>
              <a:ext cx="744717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selectedDevice是检查后保存的QCameraDevice。</a:t>
              </a:r>
            </a:p>
          </p:txBody>
        </p:sp>
        <p:sp>
          <p:nvSpPr>
            <p:cNvPr id="8" name="TextBox 8"/>
            <p:cNvSpPr txBox="1"/>
            <p:nvPr/>
          </p:nvSpPr>
          <p:spPr>
            <a:xfrm>
              <a:off x="597408" y="4808220"/>
              <a:ext cx="7406945"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this管理对象寿命；仅new还没有预览或保存路径。</a:t>
              </a:r>
            </a:p>
          </p:txBody>
        </p:sp>
        <p:sp>
          <p:nvSpPr>
            <p:cNvPr id="9" name="TextBox 9"/>
            <p:cNvSpPr txBox="1"/>
            <p:nvPr/>
          </p:nvSpPr>
          <p:spPr>
            <a:xfrm>
              <a:off x="597408" y="5227320"/>
              <a:ext cx="810158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这是各角色的一次初始化示意，不必同时开启所有功能。</a:t>
              </a:r>
            </a:p>
          </p:txBody>
        </p:sp>
        <p:sp>
          <p:nvSpPr>
            <p:cNvPr id="10" name="TextBox 10"/>
            <p:cNvSpPr txBox="1"/>
            <p:nvPr/>
          </p:nvSpPr>
          <p:spPr>
            <a:xfrm>
              <a:off x="597408" y="5646420"/>
              <a:ext cx="810158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内存取图使用拍照器；独立录像示例可以不接入拍照器。</a:t>
              </a:r>
            </a:p>
          </p:txBody>
        </p:sp>
      </p:grpSp>
      <p:sp>
        <p:nvSpPr>
          <p:cNvPr id="12" name="TextBox 12"/>
          <p:cNvSpPr txBox="1"/>
          <p:nvPr/>
        </p:nvSpPr>
        <p:spPr>
          <a:xfrm>
            <a:off x="603504" y="6404610"/>
            <a:ext cx="754151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成员指针初始化为nullptr；父属不保护后台原始指针 · F112—F114、F230、F241、F245 · 13 / 44</a:t>
            </a:r>
          </a:p>
        </p:txBody>
      </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257544" cy="819150"/>
            <a:chOff x="590550" y="613410"/>
            <a:chExt cx="6257544" cy="819150"/>
          </a:xfrm>
        </p:grpSpPr>
        <p:sp>
          <p:nvSpPr>
            <p:cNvPr id="2" name="TextBox 2"/>
            <p:cNvSpPr txBox="1"/>
            <p:nvPr/>
          </p:nvSpPr>
          <p:spPr>
            <a:xfrm>
              <a:off x="590550" y="61341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会话的每条关联明确建立</a:t>
              </a:r>
            </a:p>
          </p:txBody>
        </p:sp>
      </p:grpSp>
      <p:grpSp>
        <p:nvGrpSpPr>
          <p:cNvPr id="6" name="Group 6"/>
          <p:cNvGrpSpPr/>
          <p:nvPr/>
        </p:nvGrpSpPr>
        <p:grpSpPr>
          <a:xfrm>
            <a:off x="609600" y="1828800"/>
            <a:ext cx="10972800" cy="2286000"/>
            <a:chOff x="609600" y="1828800"/>
            <a:chExt cx="10972800" cy="2286000"/>
          </a:xfrm>
        </p:grpSpPr>
        <p:sp>
          <p:nvSpPr>
            <p:cNvPr id="4" name="Rectangle 4"/>
            <p:cNvSpPr/>
            <p:nvPr/>
          </p:nvSpPr>
          <p:spPr>
            <a:xfrm>
              <a:off x="609600" y="1828800"/>
              <a:ext cx="10972800" cy="2286000"/>
            </a:xfrm>
            <a:prstGeom prst="rect">
              <a:avLst/>
            </a:prstGeom>
            <a:solidFill>
              <a:schemeClr val="lt2"/>
            </a:solidFill>
            <a:ln>
              <a:noFill/>
            </a:ln>
          </p:spPr>
        </p:sp>
        <p:sp>
          <p:nvSpPr>
            <p:cNvPr id="5" name="TextBox 5"/>
            <p:cNvSpPr txBox="1"/>
            <p:nvPr/>
          </p:nvSpPr>
          <p:spPr>
            <a:xfrm>
              <a:off x="827532" y="1983105"/>
              <a:ext cx="6182106" cy="17823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session-&gt;setCamera(camera);</a:t>
              </a:r>
              <a:br/>
              <a:r>
                <a:rPr lang="zh-CN" sz="2100" dirty="0">
                  <a:solidFill>
                    <a:schemeClr val="dk1"/>
                  </a:solidFill>
                  <a:latin typeface="+mn-lt"/>
                  <a:ea typeface="+mn-ea"/>
                  <a:cs typeface="+mn-cs"/>
                </a:rPr>
                <a:t>session-&gt;setVideoOutput(ui-&gt;videoPreview);</a:t>
              </a:r>
              <a:br/>
              <a:r>
                <a:rPr lang="zh-CN" sz="2100" dirty="0">
                  <a:solidFill>
                    <a:schemeClr val="dk1"/>
                  </a:solidFill>
                  <a:latin typeface="+mn-lt"/>
                  <a:ea typeface="+mn-ea"/>
                  <a:cs typeface="+mn-cs"/>
                </a:rPr>
                <a:t>session-&gt;setImageCapture(imageCapture);</a:t>
              </a:r>
              <a:br/>
              <a:r>
                <a:rPr lang="zh-CN" sz="2100" dirty="0">
                  <a:solidFill>
                    <a:schemeClr val="dk1"/>
                  </a:solidFill>
                  <a:latin typeface="+mn-lt"/>
                  <a:ea typeface="+mn-ea"/>
                  <a:cs typeface="+mn-cs"/>
                </a:rPr>
                <a:t>session-&gt;setRecorder(recorder);</a:t>
              </a:r>
              <a:br/>
              <a:r>
                <a:rPr lang="zh-CN" sz="2100" dirty="0">
                  <a:solidFill>
                    <a:schemeClr val="dk1"/>
                  </a:solidFill>
                  <a:latin typeface="+mn-lt"/>
                  <a:ea typeface="+mn-ea"/>
                  <a:cs typeface="+mn-cs"/>
                </a:rPr>
                <a:t>session-&gt;setAudioInput(input);</a:t>
              </a:r>
            </a:p>
          </p:txBody>
        </p:sp>
      </p:grpSp>
      <p:grpSp>
        <p:nvGrpSpPr>
          <p:cNvPr id="10" name="Group 10"/>
          <p:cNvGrpSpPr/>
          <p:nvPr/>
        </p:nvGrpSpPr>
        <p:grpSpPr>
          <a:xfrm>
            <a:off x="597408" y="4541520"/>
            <a:ext cx="8802197" cy="1574292"/>
            <a:chOff x="597408" y="4541520"/>
            <a:chExt cx="8802197" cy="1574292"/>
          </a:xfrm>
        </p:grpSpPr>
        <p:sp>
          <p:nvSpPr>
            <p:cNvPr id="7" name="TextBox 7"/>
            <p:cNvSpPr txBox="1"/>
            <p:nvPr/>
          </p:nvSpPr>
          <p:spPr>
            <a:xfrm>
              <a:off x="597408" y="4541520"/>
              <a:ext cx="777849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各行建立对应媒体关联，不创建其他对象或开始拍照。</a:t>
              </a:r>
            </a:p>
          </p:txBody>
        </p:sp>
        <p:sp>
          <p:nvSpPr>
            <p:cNvPr id="8" name="TextBox 8"/>
            <p:cNvSpPr txBox="1"/>
            <p:nvPr/>
          </p:nvSpPr>
          <p:spPr>
            <a:xfrm>
              <a:off x="597408" y="4960620"/>
              <a:ext cx="677479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有声录像时，input是准备好的QAudioInput。</a:t>
              </a:r>
            </a:p>
          </p:txBody>
        </p:sp>
        <p:sp>
          <p:nvSpPr>
            <p:cNvPr id="9" name="TextBox 9"/>
            <p:cNvSpPr txBox="1"/>
            <p:nvPr/>
          </p:nvSpPr>
          <p:spPr>
            <a:xfrm>
              <a:off x="597408" y="5646420"/>
              <a:ext cx="8802197"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无声模式显式setAudioInput(nullptr)，解除原音频关联。</a:t>
              </a:r>
            </a:p>
          </p:txBody>
        </p:sp>
      </p:grpSp>
      <p:sp>
        <p:nvSpPr>
          <p:cNvPr id="11" name="TextBox 11"/>
          <p:cNvSpPr txBox="1"/>
          <p:nvPr/>
        </p:nvSpPr>
        <p:spPr>
          <a:xfrm>
            <a:off x="603504" y="6404610"/>
            <a:ext cx="7459675"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input初值nullptr；结果通知在操作前连接 · F060、F080、F112、F113、F239、F243 · 14 / 44</a:t>
            </a:r>
          </a:p>
        </p:txBody>
      </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692140" cy="819150"/>
            <a:chOff x="590550" y="613410"/>
            <a:chExt cx="5692140" cy="819150"/>
          </a:xfrm>
        </p:grpSpPr>
        <p:sp>
          <p:nvSpPr>
            <p:cNvPr id="2" name="TextBox 2"/>
            <p:cNvSpPr txBox="1"/>
            <p:nvPr/>
          </p:nvSpPr>
          <p:spPr>
            <a:xfrm>
              <a:off x="590550" y="613410"/>
              <a:ext cx="56921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修正旧式拍照对象构造</a:t>
              </a:r>
            </a:p>
          </p:txBody>
        </p:sp>
      </p:grpSp>
      <p:grpSp>
        <p:nvGrpSpPr>
          <p:cNvPr id="6" name="Group 6"/>
          <p:cNvGrpSpPr/>
          <p:nvPr/>
        </p:nvGrpSpPr>
        <p:grpSpPr>
          <a:xfrm>
            <a:off x="609600" y="1828800"/>
            <a:ext cx="10972800" cy="1752600"/>
            <a:chOff x="609600" y="1828800"/>
            <a:chExt cx="10972800" cy="1752600"/>
          </a:xfrm>
        </p:grpSpPr>
        <p:sp>
          <p:nvSpPr>
            <p:cNvPr id="4" name="Rectangle 4"/>
            <p:cNvSpPr/>
            <p:nvPr/>
          </p:nvSpPr>
          <p:spPr>
            <a:xfrm>
              <a:off x="609600" y="1828800"/>
              <a:ext cx="10972800" cy="1752600"/>
            </a:xfrm>
            <a:prstGeom prst="rect">
              <a:avLst/>
            </a:prstGeom>
            <a:solidFill>
              <a:schemeClr val="lt2"/>
            </a:solidFill>
            <a:ln>
              <a:noFill/>
            </a:ln>
          </p:spPr>
        </p:sp>
        <p:sp>
          <p:nvSpPr>
            <p:cNvPr id="5" name="TextBox 5"/>
            <p:cNvSpPr txBox="1"/>
            <p:nvPr/>
          </p:nvSpPr>
          <p:spPr>
            <a:xfrm>
              <a:off x="827532" y="1983105"/>
              <a:ext cx="5742051" cy="10965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imageCapture = new QImageCapture(this);</a:t>
              </a:r>
              <a:br/>
              <a:r>
                <a:rPr lang="zh-CN" sz="2100" dirty="0">
                  <a:solidFill>
                    <a:schemeClr val="dk1"/>
                  </a:solidFill>
                  <a:latin typeface="+mn-lt"/>
                  <a:ea typeface="+mn-ea"/>
                  <a:cs typeface="+mn-cs"/>
                </a:rPr>
                <a:t>session-&gt;setCamera(camera);</a:t>
              </a:r>
              <a:br/>
              <a:r>
                <a:rPr lang="zh-CN" sz="2100" dirty="0">
                  <a:solidFill>
                    <a:schemeClr val="dk1"/>
                  </a:solidFill>
                  <a:latin typeface="+mn-lt"/>
                  <a:ea typeface="+mn-ea"/>
                  <a:cs typeface="+mn-cs"/>
                </a:rPr>
                <a:t>session-&gt;setImageCapture(imageCapture);</a:t>
              </a:r>
            </a:p>
          </p:txBody>
        </p:sp>
      </p:grpSp>
      <p:grpSp>
        <p:nvGrpSpPr>
          <p:cNvPr id="11" name="Group 11"/>
          <p:cNvGrpSpPr/>
          <p:nvPr/>
        </p:nvGrpSpPr>
        <p:grpSpPr>
          <a:xfrm>
            <a:off x="597408" y="4046220"/>
            <a:ext cx="8215808" cy="2069592"/>
            <a:chOff x="597408" y="4046220"/>
            <a:chExt cx="8215808" cy="2069592"/>
          </a:xfrm>
        </p:grpSpPr>
        <p:sp>
          <p:nvSpPr>
            <p:cNvPr id="7" name="TextBox 7"/>
            <p:cNvSpPr txBox="1"/>
            <p:nvPr/>
          </p:nvSpPr>
          <p:spPr>
            <a:xfrm>
              <a:off x="597408" y="4046220"/>
              <a:ext cx="821580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Qt 6.2.3已删除旧式QImageCapture(QCamera*)构造。</a:t>
              </a:r>
            </a:p>
          </p:txBody>
        </p:sp>
        <p:sp>
          <p:nvSpPr>
            <p:cNvPr id="8" name="TextBox 8"/>
            <p:cNvSpPr txBox="1"/>
            <p:nvPr/>
          </p:nvSpPr>
          <p:spPr>
            <a:xfrm>
              <a:off x="597408" y="4579620"/>
              <a:ext cx="773201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教材概述的new QImageCapture(camera)不能照搬。</a:t>
              </a:r>
            </a:p>
          </p:txBody>
        </p:sp>
        <p:sp>
          <p:nvSpPr>
            <p:cNvPr id="9" name="TextBox 9"/>
            <p:cNvSpPr txBox="1"/>
            <p:nvPr/>
          </p:nvSpPr>
          <p:spPr>
            <a:xfrm>
              <a:off x="597408" y="5113020"/>
              <a:ext cx="680923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后续示例使用窗口父对象构造的方向是正确的。</a:t>
              </a:r>
            </a:p>
          </p:txBody>
        </p:sp>
        <p:sp>
          <p:nvSpPr>
            <p:cNvPr id="10" name="TextBox 10"/>
            <p:cNvSpPr txBox="1"/>
            <p:nvPr/>
          </p:nvSpPr>
          <p:spPr>
            <a:xfrm>
              <a:off x="597408" y="5646420"/>
              <a:ext cx="745540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这几行解释已有关系，整合时只创建一个拍照对象。</a:t>
              </a:r>
            </a:p>
          </p:txBody>
        </p:sp>
      </p:grpSp>
      <p:sp>
        <p:nvSpPr>
          <p:cNvPr id="12" name="TextBox 12"/>
          <p:cNvSpPr txBox="1"/>
          <p:nvPr/>
        </p:nvSpPr>
        <p:spPr>
          <a:xfrm>
            <a:off x="603504" y="6404610"/>
            <a:ext cx="5361889"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QObject父对象负责寿命；会话负责采集关联 · F113、F114 · 15 / 44</a:t>
            </a:r>
          </a:p>
        </p:txBody>
      </p:sp>
    </p:spTree>
  </p:cSld>
  <p:clrMapOvr>
    <a:masterClrMapping/>
  </p:clrMapOvr>
  <p:transition xmlns:p14="http://schemas.microsoft.com/office/powerpoint/2010/main" p14:dur="400">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257544" cy="819150"/>
            <a:chOff x="590550" y="613410"/>
            <a:chExt cx="6257544" cy="819150"/>
          </a:xfrm>
        </p:grpSpPr>
        <p:sp>
          <p:nvSpPr>
            <p:cNvPr id="2" name="TextBox 2"/>
            <p:cNvSpPr txBox="1"/>
            <p:nvPr/>
          </p:nvSpPr>
          <p:spPr>
            <a:xfrm>
              <a:off x="590550" y="61341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开启请求与活动状态通知</a:t>
              </a:r>
            </a:p>
          </p:txBody>
        </p:sp>
      </p:grpSp>
      <p:grpSp>
        <p:nvGrpSpPr>
          <p:cNvPr id="6" name="Group 6"/>
          <p:cNvGrpSpPr/>
          <p:nvPr/>
        </p:nvGrpSpPr>
        <p:grpSpPr>
          <a:xfrm>
            <a:off x="609600" y="1828800"/>
            <a:ext cx="10972800" cy="1752600"/>
            <a:chOff x="609600" y="1828800"/>
            <a:chExt cx="10972800" cy="1752600"/>
          </a:xfrm>
        </p:grpSpPr>
        <p:sp>
          <p:nvSpPr>
            <p:cNvPr id="4" name="Rectangle 4"/>
            <p:cNvSpPr/>
            <p:nvPr/>
          </p:nvSpPr>
          <p:spPr>
            <a:xfrm>
              <a:off x="609600" y="1828800"/>
              <a:ext cx="10972800" cy="1752600"/>
            </a:xfrm>
            <a:prstGeom prst="rect">
              <a:avLst/>
            </a:prstGeom>
            <a:solidFill>
              <a:schemeClr val="lt2"/>
            </a:solidFill>
            <a:ln>
              <a:noFill/>
            </a:ln>
          </p:spPr>
        </p:sp>
        <p:sp>
          <p:nvSpPr>
            <p:cNvPr id="5" name="TextBox 5"/>
            <p:cNvSpPr txBox="1"/>
            <p:nvPr/>
          </p:nvSpPr>
          <p:spPr>
            <a:xfrm>
              <a:off x="827532" y="1983105"/>
              <a:ext cx="6035421" cy="10965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connect(camera, &amp;QCamera::activeChanged,</a:t>
              </a:r>
              <a:br/>
              <a:r>
                <a:rPr lang="zh-CN" sz="2100" dirty="0">
                  <a:solidFill>
                    <a:schemeClr val="dk1"/>
                  </a:solidFill>
                  <a:latin typeface="+mn-lt"/>
                  <a:ea typeface="+mn-ea"/>
                  <a:cs typeface="+mn-cs"/>
                </a:rPr>
                <a:t xml:space="preserve">    this, &amp;MainWindow::showCameraActive);</a:t>
              </a:r>
              <a:br/>
              <a:r>
                <a:rPr lang="zh-CN" sz="2100" dirty="0">
                  <a:solidFill>
                    <a:schemeClr val="dk1"/>
                  </a:solidFill>
                  <a:latin typeface="+mn-lt"/>
                  <a:ea typeface="+mn-ea"/>
                  <a:cs typeface="+mn-cs"/>
                </a:rPr>
                <a:t>camera-&gt;start();</a:t>
              </a:r>
            </a:p>
          </p:txBody>
        </p:sp>
      </p:grpSp>
      <p:grpSp>
        <p:nvGrpSpPr>
          <p:cNvPr id="11" name="Group 11"/>
          <p:cNvGrpSpPr/>
          <p:nvPr/>
        </p:nvGrpSpPr>
        <p:grpSpPr>
          <a:xfrm>
            <a:off x="597408" y="4046220"/>
            <a:ext cx="9093949" cy="2069592"/>
            <a:chOff x="597408" y="4046220"/>
            <a:chExt cx="9093949" cy="2069592"/>
          </a:xfrm>
        </p:grpSpPr>
        <p:sp>
          <p:nvSpPr>
            <p:cNvPr id="7" name="TextBox 7"/>
            <p:cNvSpPr txBox="1"/>
            <p:nvPr/>
          </p:nvSpPr>
          <p:spPr>
            <a:xfrm>
              <a:off x="597408" y="4046220"/>
              <a:ext cx="9093949"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start调用setActive(true)，stop调用setActive(false)。</a:t>
              </a:r>
            </a:p>
          </p:txBody>
        </p:sp>
        <p:sp>
          <p:nvSpPr>
            <p:cNvPr id="8" name="TextBox 8"/>
            <p:cNvSpPr txBox="1"/>
            <p:nvPr/>
          </p:nvSpPr>
          <p:spPr>
            <a:xfrm>
              <a:off x="597408" y="4579620"/>
              <a:ext cx="783092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setActive是槽；activeChanged才是状态变化信号。</a:t>
              </a:r>
            </a:p>
          </p:txBody>
        </p:sp>
        <p:sp>
          <p:nvSpPr>
            <p:cNvPr id="9" name="TextBox 9"/>
            <p:cNvSpPr txBox="1"/>
            <p:nvPr/>
          </p:nvSpPr>
          <p:spPr>
            <a:xfrm>
              <a:off x="597408" y="5113020"/>
              <a:ext cx="7475525"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showCameraActive接收bool，更新完整操作条件。</a:t>
              </a:r>
            </a:p>
          </p:txBody>
        </p:sp>
        <p:sp>
          <p:nvSpPr>
            <p:cNvPr id="10" name="TextBox 10"/>
            <p:cNvSpPr txBox="1"/>
            <p:nvPr/>
          </p:nvSpPr>
          <p:spPr>
            <a:xfrm>
              <a:off x="597408" y="5646420"/>
              <a:ext cx="890930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错误通知也在start前连接；已调用start不等于拍照已就绪。</a:t>
              </a:r>
            </a:p>
          </p:txBody>
        </p:sp>
      </p:grpSp>
      <p:sp>
        <p:nvSpPr>
          <p:cNvPr id="12" name="TextBox 12"/>
          <p:cNvSpPr txBox="1"/>
          <p:nvPr/>
        </p:nvSpPr>
        <p:spPr>
          <a:xfrm>
            <a:off x="603504" y="6404610"/>
            <a:ext cx="505297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控制请求、实际活动和拍照就绪分别检查 · F111、F115 · 16 / 44</a:t>
            </a:r>
          </a:p>
        </p:txBody>
      </p:sp>
    </p:spTree>
  </p:cSld>
  <p:clrMapOvr>
    <a:masterClrMapping/>
  </p:clrMapOvr>
  <p:transition xmlns:p14="http://schemas.microsoft.com/office/powerpoint/2010/main" p14:dur="400">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257544" cy="819150"/>
            <a:chOff x="590550" y="613410"/>
            <a:chExt cx="6257544" cy="819150"/>
          </a:xfrm>
        </p:grpSpPr>
        <p:sp>
          <p:nvSpPr>
            <p:cNvPr id="2" name="TextBox 2"/>
            <p:cNvSpPr txBox="1"/>
            <p:nvPr/>
          </p:nvSpPr>
          <p:spPr>
            <a:xfrm>
              <a:off x="590550" y="61341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活动状态不等于拍照就绪</a:t>
              </a:r>
            </a:p>
          </p:txBody>
        </p:sp>
      </p:grpSp>
      <p:grpSp>
        <p:nvGrpSpPr>
          <p:cNvPr id="9" name="Group 9"/>
          <p:cNvGrpSpPr/>
          <p:nvPr/>
        </p:nvGrpSpPr>
        <p:grpSpPr>
          <a:xfrm>
            <a:off x="597408" y="1950720"/>
            <a:ext cx="7339584" cy="4241292"/>
            <a:chOff x="597408" y="1950720"/>
            <a:chExt cx="7339584" cy="4241292"/>
          </a:xfrm>
        </p:grpSpPr>
        <p:sp>
          <p:nvSpPr>
            <p:cNvPr id="4" name="TextBox 4"/>
            <p:cNvSpPr txBox="1"/>
            <p:nvPr/>
          </p:nvSpPr>
          <p:spPr>
            <a:xfrm>
              <a:off x="597408" y="1950720"/>
              <a:ext cx="654466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activeChanged更新摄像头开启与关闭操作。</a:t>
              </a:r>
            </a:p>
          </p:txBody>
        </p:sp>
        <p:sp>
          <p:nvSpPr>
            <p:cNvPr id="5" name="TextBox 5"/>
            <p:cNvSpPr txBox="1"/>
            <p:nvPr/>
          </p:nvSpPr>
          <p:spPr>
            <a:xfrm>
              <a:off x="597408" y="2788920"/>
              <a:ext cx="719480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readyForCaptureChanged更新拍照的就绪条件。</a:t>
              </a:r>
            </a:p>
          </p:txBody>
        </p:sp>
        <p:sp>
          <p:nvSpPr>
            <p:cNvPr id="6" name="TextBox 6"/>
            <p:cNvSpPr txBox="1"/>
            <p:nvPr/>
          </p:nvSpPr>
          <p:spPr>
            <a:xfrm>
              <a:off x="597408" y="3627120"/>
              <a:ext cx="7152437"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recorderStateChanged更新录制控制请求状态。</a:t>
              </a:r>
            </a:p>
          </p:txBody>
        </p:sp>
        <p:sp>
          <p:nvSpPr>
            <p:cNvPr id="7" name="TextBox 7"/>
            <p:cNvSpPr txBox="1"/>
            <p:nvPr/>
          </p:nvSpPr>
          <p:spPr>
            <a:xfrm>
              <a:off x="597408" y="4465320"/>
              <a:ext cx="519379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三个槽都调用统一的按钮更新方法。</a:t>
              </a:r>
            </a:p>
          </p:txBody>
        </p:sp>
        <p:sp>
          <p:nvSpPr>
            <p:cNvPr id="8" name="TextBox 8"/>
            <p:cNvSpPr txBox="1"/>
            <p:nvPr/>
          </p:nvSpPr>
          <p:spPr>
            <a:xfrm>
              <a:off x="597408" y="5303520"/>
              <a:ext cx="73395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这个方法读取所有相关条件，再决定各按钮是否可用。</a:t>
              </a:r>
              <a:br/>
              <a:r>
                <a:rPr lang="zh-CN" sz="2400" dirty="0">
                  <a:solidFill>
                    <a:schemeClr val="dk1"/>
                  </a:solidFill>
                  <a:latin typeface="+mn-lt"/>
                  <a:ea typeface="+mn-ea"/>
                  <a:cs typeface="+mn-cs"/>
                </a:rPr>
                <a:t>避免一个通知重新启用另一条件已经禁止的操作。</a:t>
              </a:r>
            </a:p>
          </p:txBody>
        </p:sp>
      </p:grpSp>
      <p:sp>
        <p:nvSpPr>
          <p:cNvPr id="10" name="TextBox 10"/>
          <p:cNvSpPr txBox="1"/>
          <p:nvPr/>
        </p:nvSpPr>
        <p:spPr>
          <a:xfrm>
            <a:off x="603504" y="6404610"/>
            <a:ext cx="7198309"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photoPending是结果处理标记，不能表示后台任务状态 · F081、F111、F115、F243 · 17 / 44</a:t>
            </a:r>
          </a:p>
        </p:txBody>
      </p:sp>
    </p:spTree>
  </p:cSld>
  <p:clrMapOvr>
    <a:masterClrMapping/>
  </p:clrMapOvr>
  <p:transition xmlns:p14="http://schemas.microsoft.com/office/powerpoint/2010/main" p14:dur="400">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126736" cy="819150"/>
            <a:chOff x="590550" y="613410"/>
            <a:chExt cx="5126736" cy="819150"/>
          </a:xfrm>
        </p:grpSpPr>
        <p:sp>
          <p:nvSpPr>
            <p:cNvPr id="2" name="TextBox 2"/>
            <p:cNvSpPr txBox="1"/>
            <p:nvPr/>
          </p:nvSpPr>
          <p:spPr>
            <a:xfrm>
              <a:off x="590550" y="613410"/>
              <a:ext cx="512673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选择完整摄像头格式</a:t>
              </a:r>
            </a:p>
          </p:txBody>
        </p:sp>
      </p:grpSp>
      <p:grpSp>
        <p:nvGrpSpPr>
          <p:cNvPr id="6" name="Group 6"/>
          <p:cNvGrpSpPr/>
          <p:nvPr/>
        </p:nvGrpSpPr>
        <p:grpSpPr>
          <a:xfrm>
            <a:off x="609600" y="1828800"/>
            <a:ext cx="10972800" cy="1752600"/>
            <a:chOff x="609600" y="1828800"/>
            <a:chExt cx="10972800" cy="1752600"/>
          </a:xfrm>
        </p:grpSpPr>
        <p:sp>
          <p:nvSpPr>
            <p:cNvPr id="4" name="Rectangle 4"/>
            <p:cNvSpPr/>
            <p:nvPr/>
          </p:nvSpPr>
          <p:spPr>
            <a:xfrm>
              <a:off x="609600" y="1828800"/>
              <a:ext cx="10972800" cy="1752600"/>
            </a:xfrm>
            <a:prstGeom prst="rect">
              <a:avLst/>
            </a:prstGeom>
            <a:solidFill>
              <a:schemeClr val="lt2"/>
            </a:solidFill>
            <a:ln>
              <a:noFill/>
            </a:ln>
          </p:spPr>
        </p:sp>
        <p:sp>
          <p:nvSpPr>
            <p:cNvPr id="5" name="TextBox 5"/>
            <p:cNvSpPr txBox="1"/>
            <p:nvPr/>
          </p:nvSpPr>
          <p:spPr>
            <a:xfrm>
              <a:off x="827532" y="1983105"/>
              <a:ext cx="7355586" cy="10965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const QCameraFormat format = ui-&gt;comboCameraFormat</a:t>
              </a:r>
              <a:br/>
              <a:r>
                <a:rPr lang="zh-CN" sz="2100" dirty="0">
                  <a:solidFill>
                    <a:schemeClr val="dk1"/>
                  </a:solidFill>
                  <a:latin typeface="+mn-lt"/>
                  <a:ea typeface="+mn-ea"/>
                  <a:cs typeface="+mn-cs"/>
                </a:rPr>
                <a:t xml:space="preserve">    -&gt;currentData().value&lt;QCameraFormat&gt;();</a:t>
              </a:r>
              <a:br/>
              <a:r>
                <a:rPr lang="zh-CN" sz="2100" dirty="0">
                  <a:solidFill>
                    <a:schemeClr val="dk1"/>
                  </a:solidFill>
                  <a:latin typeface="+mn-lt"/>
                  <a:ea typeface="+mn-ea"/>
                  <a:cs typeface="+mn-cs"/>
                </a:rPr>
                <a:t>camera-&gt;setCameraFormat(format);</a:t>
              </a:r>
            </a:p>
          </p:txBody>
        </p:sp>
      </p:grpSp>
      <p:grpSp>
        <p:nvGrpSpPr>
          <p:cNvPr id="11" name="Group 11"/>
          <p:cNvGrpSpPr/>
          <p:nvPr/>
        </p:nvGrpSpPr>
        <p:grpSpPr>
          <a:xfrm>
            <a:off x="597408" y="4046220"/>
            <a:ext cx="9077132" cy="2069592"/>
            <a:chOff x="597408" y="4046220"/>
            <a:chExt cx="9077132" cy="2069592"/>
          </a:xfrm>
        </p:grpSpPr>
        <p:sp>
          <p:nvSpPr>
            <p:cNvPr id="7" name="TextBox 7"/>
            <p:cNvSpPr txBox="1"/>
            <p:nvPr/>
          </p:nvSpPr>
          <p:spPr>
            <a:xfrm>
              <a:off x="597408" y="4046220"/>
              <a:ext cx="907713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列表项保存selectedDevice.videoFormats()中的完整格式。</a:t>
              </a:r>
            </a:p>
          </p:txBody>
        </p:sp>
        <p:sp>
          <p:nvSpPr>
            <p:cNvPr id="8" name="TextBox 8"/>
            <p:cNvSpPr txBox="1"/>
            <p:nvPr/>
          </p:nvSpPr>
          <p:spPr>
            <a:xfrm>
              <a:off x="597408" y="4579620"/>
              <a:ext cx="810158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显示同一个格式的分辨率、像素格式和最小、最大帧率。</a:t>
              </a:r>
            </a:p>
          </p:txBody>
        </p:sp>
        <p:sp>
          <p:nvSpPr>
            <p:cNvPr id="9" name="TextBox 9"/>
            <p:cNvSpPr txBox="1"/>
            <p:nvPr/>
          </p:nvSpPr>
          <p:spPr>
            <a:xfrm>
              <a:off x="597408" y="5113020"/>
              <a:ext cx="648614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读取前检查有效项、数据类型及其所属设备。</a:t>
              </a:r>
            </a:p>
          </p:txBody>
        </p:sp>
        <p:sp>
          <p:nvSpPr>
            <p:cNvPr id="10" name="TextBox 10"/>
            <p:cNvSpPr txBox="1"/>
            <p:nvPr/>
          </p:nvSpPr>
          <p:spPr>
            <a:xfrm>
              <a:off x="597408" y="5646420"/>
              <a:ext cx="874776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摄像头停止且无录制收尾时准备参数，不在录像中任意替换。</a:t>
              </a:r>
            </a:p>
          </p:txBody>
        </p:sp>
      </p:grpSp>
      <p:sp>
        <p:nvSpPr>
          <p:cNvPr id="12" name="TextBox 12"/>
          <p:cNvSpPr txBox="1"/>
          <p:nvPr/>
        </p:nvSpPr>
        <p:spPr>
          <a:xfrm>
            <a:off x="603504" y="6404610"/>
            <a:ext cx="715304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不能把不同输入格式的属性任意拼接；保存链换设备仍需任务寿命依据 · F110、F243 · 18 / 44</a:t>
            </a:r>
          </a:p>
        </p:txBody>
      </p:sp>
    </p:spTree>
  </p:cSld>
  <p:clrMapOvr>
    <a:masterClrMapping/>
  </p:clrMapOvr>
  <p:transition xmlns:p14="http://schemas.microsoft.com/office/powerpoint/2010/main" p14:dur="400">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摄像头特性来自运行时查询</a:t>
              </a:r>
            </a:p>
          </p:txBody>
        </p:sp>
      </p:grpSp>
      <p:grpSp>
        <p:nvGrpSpPr>
          <p:cNvPr id="6" name="Group 6"/>
          <p:cNvGrpSpPr/>
          <p:nvPr/>
        </p:nvGrpSpPr>
        <p:grpSpPr>
          <a:xfrm>
            <a:off x="609600" y="1828800"/>
            <a:ext cx="10972800" cy="1752600"/>
            <a:chOff x="609600" y="1828800"/>
            <a:chExt cx="10972800" cy="1752600"/>
          </a:xfrm>
        </p:grpSpPr>
        <p:sp>
          <p:nvSpPr>
            <p:cNvPr id="4" name="Rectangle 4"/>
            <p:cNvSpPr/>
            <p:nvPr/>
          </p:nvSpPr>
          <p:spPr>
            <a:xfrm>
              <a:off x="609600" y="1828800"/>
              <a:ext cx="10972800" cy="1752600"/>
            </a:xfrm>
            <a:prstGeom prst="rect">
              <a:avLst/>
            </a:prstGeom>
            <a:solidFill>
              <a:schemeClr val="lt2"/>
            </a:solidFill>
            <a:ln>
              <a:noFill/>
            </a:ln>
          </p:spPr>
        </p:sp>
        <p:sp>
          <p:nvSpPr>
            <p:cNvPr id="5" name="TextBox 5"/>
            <p:cNvSpPr txBox="1"/>
            <p:nvPr/>
          </p:nvSpPr>
          <p:spPr>
            <a:xfrm>
              <a:off x="827532" y="1983105"/>
              <a:ext cx="9262491" cy="10965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const QCamera::Features features = camera-&gt;supportedFeatures();</a:t>
              </a:r>
              <a:br/>
              <a:r>
                <a:rPr lang="zh-CN" sz="2100" dirty="0">
                  <a:solidFill>
                    <a:schemeClr val="dk1"/>
                  </a:solidFill>
                  <a:latin typeface="+mn-lt"/>
                  <a:ea typeface="+mn-ea"/>
                  <a:cs typeface="+mn-cs"/>
                </a:rPr>
                <a:t>const bool canTemperature = features.testFlag(</a:t>
              </a:r>
              <a:br/>
              <a:r>
                <a:rPr lang="zh-CN" sz="2100" dirty="0">
                  <a:solidFill>
                    <a:schemeClr val="dk1"/>
                  </a:solidFill>
                  <a:latin typeface="+mn-lt"/>
                  <a:ea typeface="+mn-ea"/>
                  <a:cs typeface="+mn-cs"/>
                </a:rPr>
                <a:t xml:space="preserve">    QCamera::Feature::ColorTemperature);</a:t>
              </a:r>
            </a:p>
          </p:txBody>
        </p:sp>
      </p:grpSp>
      <p:grpSp>
        <p:nvGrpSpPr>
          <p:cNvPr id="11" name="Group 11"/>
          <p:cNvGrpSpPr/>
          <p:nvPr/>
        </p:nvGrpSpPr>
        <p:grpSpPr>
          <a:xfrm>
            <a:off x="597408" y="4046220"/>
            <a:ext cx="9070848" cy="2069592"/>
            <a:chOff x="597408" y="4046220"/>
            <a:chExt cx="9070848" cy="2069592"/>
          </a:xfrm>
        </p:grpSpPr>
        <p:sp>
          <p:nvSpPr>
            <p:cNvPr id="7" name="TextBox 7"/>
            <p:cNvSpPr txBox="1"/>
            <p:nvPr/>
          </p:nvSpPr>
          <p:spPr>
            <a:xfrm>
              <a:off x="597408" y="4046220"/>
              <a:ext cx="755233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camera有效时查询当前能力，支持才启用相应控制。</a:t>
              </a:r>
            </a:p>
          </p:txBody>
        </p:sp>
        <p:sp>
          <p:nvSpPr>
            <p:cNvPr id="8" name="TextBox 8"/>
            <p:cNvSpPr txBox="1"/>
            <p:nvPr/>
          </p:nvSpPr>
          <p:spPr>
            <a:xfrm>
              <a:off x="597408" y="4579620"/>
              <a:ext cx="616305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不支持时明确禁用，设备变化后重新查询。</a:t>
              </a:r>
            </a:p>
          </p:txBody>
        </p:sp>
        <p:sp>
          <p:nvSpPr>
            <p:cNvPr id="9" name="TextBox 9"/>
            <p:cNvSpPr txBox="1"/>
            <p:nvPr/>
          </p:nvSpPr>
          <p:spPr>
            <a:xfrm>
              <a:off x="597408" y="5113020"/>
              <a:ext cx="648614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设备名称或普通、专业分类不提供能力保证。</a:t>
              </a:r>
            </a:p>
          </p:txBody>
        </p:sp>
        <p:sp>
          <p:nvSpPr>
            <p:cNvPr id="10" name="TextBox 10"/>
            <p:cNvSpPr txBox="1"/>
            <p:nvPr/>
          </p:nvSpPr>
          <p:spPr>
            <a:xfrm>
              <a:off x="597408" y="5646420"/>
              <a:ext cx="907084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显示支持标志不等于已经修改参数，操作后仍需调用对应设置。</a:t>
              </a:r>
            </a:p>
          </p:txBody>
        </p:sp>
      </p:grpSp>
      <p:sp>
        <p:nvSpPr>
          <p:cNvPr id="12" name="TextBox 12"/>
          <p:cNvSpPr txBox="1"/>
          <p:nvPr/>
        </p:nvSpPr>
        <p:spPr>
          <a:xfrm>
            <a:off x="603504" y="6404610"/>
            <a:ext cx="4312920"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其他控制分别检查各自API的支持条件 · F109 · 19 / 44</a:t>
            </a:r>
          </a:p>
        </p:txBody>
      </p:sp>
    </p:spTree>
  </p:cSld>
  <p:clrMapOvr>
    <a:masterClrMapping/>
  </p:clrMapOvr>
  <p:transition xmlns:p14="http://schemas.microsoft.com/office/powerpoint/2010/main" p14:dur="400">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输入变化前先处理当前录像</a:t>
              </a:r>
            </a:p>
          </p:txBody>
        </p:sp>
      </p:grpSp>
      <p:grpSp>
        <p:nvGrpSpPr>
          <p:cNvPr id="10" name="Group 10"/>
          <p:cNvGrpSpPr/>
          <p:nvPr/>
        </p:nvGrpSpPr>
        <p:grpSpPr>
          <a:xfrm>
            <a:off x="597408" y="1950720"/>
            <a:ext cx="7972349" cy="4088892"/>
            <a:chOff x="597408" y="1950720"/>
            <a:chExt cx="7972349" cy="4088892"/>
          </a:xfrm>
        </p:grpSpPr>
        <p:sp>
          <p:nvSpPr>
            <p:cNvPr id="4" name="TextBox 4"/>
            <p:cNvSpPr txBox="1"/>
            <p:nvPr/>
          </p:nvSpPr>
          <p:spPr>
            <a:xfrm>
              <a:off x="597408" y="1950720"/>
              <a:ext cx="6587033"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Recording和Paused期间，禁止切换摄像头。</a:t>
              </a:r>
            </a:p>
          </p:txBody>
        </p:sp>
        <p:sp>
          <p:nvSpPr>
            <p:cNvPr id="5" name="TextBox 5"/>
            <p:cNvSpPr txBox="1"/>
            <p:nvPr/>
          </p:nvSpPr>
          <p:spPr>
            <a:xfrm>
              <a:off x="597408" y="2674620"/>
              <a:ext cx="655076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提出stop以前，先进入本次录像的收尾流程。</a:t>
              </a:r>
            </a:p>
          </p:txBody>
        </p:sp>
        <p:sp>
          <p:nvSpPr>
            <p:cNvPr id="6" name="TextBox 6"/>
            <p:cNvSpPr txBox="1"/>
            <p:nvPr/>
          </p:nvSpPr>
          <p:spPr>
            <a:xfrm>
              <a:off x="597408" y="3398520"/>
              <a:ext cx="7158533"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stop返回且本轮Stopped后，核对实际录像文件。</a:t>
              </a:r>
            </a:p>
          </p:txBody>
        </p:sp>
        <p:sp>
          <p:nvSpPr>
            <p:cNvPr id="7" name="TextBox 7"/>
            <p:cNvSpPr txBox="1"/>
            <p:nvPr/>
          </p:nvSpPr>
          <p:spPr>
            <a:xfrm>
              <a:off x="597408" y="4122420"/>
              <a:ext cx="583996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保留错误并明确确认，或保留失败结果。</a:t>
              </a:r>
            </a:p>
          </p:txBody>
        </p:sp>
        <p:sp>
          <p:nvSpPr>
            <p:cNvPr id="8" name="TextBox 8"/>
            <p:cNvSpPr txBox="1"/>
            <p:nvPr/>
          </p:nvSpPr>
          <p:spPr>
            <a:xfrm>
              <a:off x="597408" y="4846320"/>
              <a:ext cx="7972349"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camera-&gt;stop停止摄像头活动，不证明保存任务退出。</a:t>
              </a:r>
            </a:p>
          </p:txBody>
        </p:sp>
        <p:sp>
          <p:nvSpPr>
            <p:cNvPr id="9" name="TextBox 9"/>
            <p:cNvSpPr txBox="1"/>
            <p:nvPr/>
          </p:nvSpPr>
          <p:spPr>
            <a:xfrm>
              <a:off x="597408" y="5570220"/>
              <a:ext cx="680923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含文件拍照的换链与关闭，后文另讲版本边界。</a:t>
              </a:r>
            </a:p>
          </p:txBody>
        </p:sp>
      </p:grpSp>
      <p:sp>
        <p:nvSpPr>
          <p:cNvPr id="11" name="TextBox 11"/>
          <p:cNvSpPr txBox="1"/>
          <p:nvPr/>
        </p:nvSpPr>
        <p:spPr>
          <a:xfrm>
            <a:off x="603504" y="6404610"/>
            <a:ext cx="937168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暂停仍属当前录像；控制Stopped不代替文件核对 · F081、F082、F085、F111、F202—F204、F239、F243、F244 · 20 / 44</a:t>
            </a:r>
          </a:p>
        </p:txBody>
      </p:sp>
    </p:spTree>
  </p:cSld>
  <p:clrMapOvr>
    <a:masterClrMapping/>
  </p:clrMapOvr>
  <p:transition xmlns:p14="http://schemas.microsoft.com/office/powerpoint/2010/main" p14:dur="400">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257544" cy="819150"/>
            <a:chOff x="590550" y="613410"/>
            <a:chExt cx="6257544" cy="819150"/>
          </a:xfrm>
        </p:grpSpPr>
        <p:sp>
          <p:nvSpPr>
            <p:cNvPr id="2" name="TextBox 2"/>
            <p:cNvSpPr txBox="1"/>
            <p:nvPr/>
          </p:nvSpPr>
          <p:spPr>
            <a:xfrm>
              <a:off x="590550" y="61341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拍照入口检查就绪与参数</a:t>
              </a:r>
            </a:p>
          </p:txBody>
        </p:sp>
      </p:grpSp>
      <p:grpSp>
        <p:nvGrpSpPr>
          <p:cNvPr id="11" name="Group 11"/>
          <p:cNvGrpSpPr/>
          <p:nvPr/>
        </p:nvGrpSpPr>
        <p:grpSpPr>
          <a:xfrm>
            <a:off x="597408" y="1950720"/>
            <a:ext cx="9561332" cy="3898392"/>
            <a:chOff x="597408" y="1950720"/>
            <a:chExt cx="9561332" cy="3898392"/>
          </a:xfrm>
        </p:grpSpPr>
        <p:sp>
          <p:nvSpPr>
            <p:cNvPr id="4" name="TextBox 4"/>
            <p:cNvSpPr txBox="1"/>
            <p:nvPr/>
          </p:nvSpPr>
          <p:spPr>
            <a:xfrm>
              <a:off x="597408" y="1950720"/>
              <a:ext cx="551688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确认拍照对象、会话与当前就绪条件。</a:t>
              </a:r>
            </a:p>
          </p:txBody>
        </p:sp>
        <p:sp>
          <p:nvSpPr>
            <p:cNvPr id="5" name="TextBox 5"/>
            <p:cNvSpPr txBox="1"/>
            <p:nvPr/>
          </p:nvSpPr>
          <p:spPr>
            <a:xfrm>
              <a:off x="597408" y="2522220"/>
              <a:ext cx="824484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selectedSize取自设备支持的照片尺寸，类型为QSize。</a:t>
              </a:r>
            </a:p>
          </p:txBody>
        </p:sp>
        <p:sp>
          <p:nvSpPr>
            <p:cNvPr id="6" name="TextBox 6"/>
            <p:cNvSpPr txBox="1"/>
            <p:nvPr/>
          </p:nvSpPr>
          <p:spPr>
            <a:xfrm>
              <a:off x="598932" y="3126105"/>
              <a:ext cx="6581724" cy="410718"/>
            </a:xfrm>
            <a:prstGeom prst="rect">
              <a:avLst/>
            </a:prstGeom>
            <a:noFill/>
            <a:ln>
              <a:noFill/>
            </a:ln>
          </p:spPr>
          <p:txBody>
            <a:bodyPr wrap="none" lIns="0" tIns="0" rIns="0" bIns="0" anchor="t" anchorCtr="0">
              <a:spAutoFit/>
            </a:bodyPr>
            <a:lstStyle/>
            <a:p>
              <a:pPr algn="l"/>
              <a:r>
                <a:rPr lang="zh-CN" sz="2100" dirty="0">
                  <a:solidFill>
                    <a:schemeClr val="dk1"/>
                  </a:solidFill>
                  <a:latin typeface="+mn-lt"/>
                  <a:ea typeface="+mn-ea"/>
                  <a:cs typeface="+mn-cs"/>
                </a:rPr>
                <a:t>imageCapture-&gt;setResolution(selectedSize);</a:t>
              </a:r>
            </a:p>
          </p:txBody>
        </p:sp>
        <p:sp>
          <p:nvSpPr>
            <p:cNvPr id="7" name="TextBox 7"/>
            <p:cNvSpPr txBox="1"/>
            <p:nvPr/>
          </p:nvSpPr>
          <p:spPr>
            <a:xfrm>
              <a:off x="597408" y="3665220"/>
              <a:ext cx="956133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selectedQuality取自质量项保存的QImageCapture::Quality。</a:t>
              </a:r>
            </a:p>
          </p:txBody>
        </p:sp>
        <p:sp>
          <p:nvSpPr>
            <p:cNvPr id="8" name="TextBox 8"/>
            <p:cNvSpPr txBox="1"/>
            <p:nvPr/>
          </p:nvSpPr>
          <p:spPr>
            <a:xfrm>
              <a:off x="598932" y="4269105"/>
              <a:ext cx="6581724" cy="410718"/>
            </a:xfrm>
            <a:prstGeom prst="rect">
              <a:avLst/>
            </a:prstGeom>
            <a:noFill/>
            <a:ln>
              <a:noFill/>
            </a:ln>
          </p:spPr>
          <p:txBody>
            <a:bodyPr wrap="none" lIns="0" tIns="0" rIns="0" bIns="0" anchor="t" anchorCtr="0">
              <a:spAutoFit/>
            </a:bodyPr>
            <a:lstStyle/>
            <a:p>
              <a:pPr algn="l"/>
              <a:r>
                <a:rPr lang="zh-CN" sz="2100" dirty="0">
                  <a:solidFill>
                    <a:schemeClr val="dk1"/>
                  </a:solidFill>
                  <a:latin typeface="+mn-lt"/>
                  <a:ea typeface="+mn-ea"/>
                  <a:cs typeface="+mn-cs"/>
                </a:rPr>
                <a:t>imageCapture-&gt;setQuality(selectedQuality);</a:t>
              </a:r>
            </a:p>
          </p:txBody>
        </p:sp>
        <p:sp>
          <p:nvSpPr>
            <p:cNvPr id="9" name="TextBox 9"/>
            <p:cNvSpPr txBox="1"/>
            <p:nvPr/>
          </p:nvSpPr>
          <p:spPr>
            <a:xfrm>
              <a:off x="597408" y="4808220"/>
              <a:ext cx="616305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参数设置完成后，再检查就绪并提出请求。</a:t>
              </a:r>
            </a:p>
          </p:txBody>
        </p:sp>
        <p:sp>
          <p:nvSpPr>
            <p:cNvPr id="10" name="TextBox 10"/>
            <p:cNvSpPr txBox="1"/>
            <p:nvPr/>
          </p:nvSpPr>
          <p:spPr>
            <a:xfrm>
              <a:off x="597408" y="5379720"/>
              <a:ext cx="616305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保存分支准备新路径；结果通知事先接线。</a:t>
              </a:r>
            </a:p>
          </p:txBody>
        </p:sp>
      </p:grpSp>
      <p:sp>
        <p:nvSpPr>
          <p:cNvPr id="12" name="TextBox 12"/>
          <p:cNvSpPr txBox="1"/>
          <p:nvPr/>
        </p:nvSpPr>
        <p:spPr>
          <a:xfrm>
            <a:off x="603504" y="6404610"/>
            <a:ext cx="9375953"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照片尺寸来自photoResolutions，不用videoFormats或列表行号代替 · F075、F115、F116、F230、F231、F243 · 21 / 44</a:t>
            </a:r>
          </a:p>
        </p:txBody>
      </p:sp>
    </p:spTree>
  </p:cSld>
  <p:clrMapOvr>
    <a:masterClrMapping/>
  </p:clrMapOvr>
  <p:transition xmlns:p14="http://schemas.microsoft.com/office/powerpoint/2010/main" p14:dur="400">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请求返回编号以后登记身份</a:t>
              </a:r>
            </a:p>
          </p:txBody>
        </p:sp>
      </p:grpSp>
      <p:grpSp>
        <p:nvGrpSpPr>
          <p:cNvPr id="6" name="Group 6"/>
          <p:cNvGrpSpPr/>
          <p:nvPr/>
        </p:nvGrpSpPr>
        <p:grpSpPr>
          <a:xfrm>
            <a:off x="609600" y="1828800"/>
            <a:ext cx="10972800" cy="3162300"/>
            <a:chOff x="609600" y="1828800"/>
            <a:chExt cx="10972800" cy="3162300"/>
          </a:xfrm>
        </p:grpSpPr>
        <p:sp>
          <p:nvSpPr>
            <p:cNvPr id="4" name="Rectangle 4"/>
            <p:cNvSpPr/>
            <p:nvPr/>
          </p:nvSpPr>
          <p:spPr>
            <a:xfrm>
              <a:off x="609600" y="1828800"/>
              <a:ext cx="10972800" cy="3162300"/>
            </a:xfrm>
            <a:prstGeom prst="rect">
              <a:avLst/>
            </a:prstGeom>
            <a:solidFill>
              <a:schemeClr val="lt2"/>
            </a:solidFill>
            <a:ln>
              <a:noFill/>
            </a:ln>
          </p:spPr>
        </p:sp>
        <p:sp>
          <p:nvSpPr>
            <p:cNvPr id="5" name="TextBox 5"/>
            <p:cNvSpPr txBox="1"/>
            <p:nvPr/>
          </p:nvSpPr>
          <p:spPr>
            <a:xfrm>
              <a:off x="827532" y="1983105"/>
              <a:ext cx="7355586" cy="28110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if (!canStartPhoto()) return;</a:t>
              </a:r>
              <a:br/>
              <a:r>
                <a:rPr lang="zh-CN" sz="2100" dirty="0">
                  <a:solidFill>
                    <a:schemeClr val="dk1"/>
                  </a:solidFill>
                  <a:latin typeface="+mn-lt"/>
                  <a:ea typeface="+mn-ea"/>
                  <a:cs typeface="+mn-cs"/>
                </a:rPr>
                <a:t>preparePhotoRequest();</a:t>
              </a:r>
              <a:br/>
              <a:r>
                <a:rPr lang="zh-CN" sz="2100" dirty="0">
                  <a:solidFill>
                    <a:schemeClr val="dk1"/>
                  </a:solidFill>
                  <a:latin typeface="+mn-lt"/>
                  <a:ea typeface="+mn-ea"/>
                  <a:cs typeface="+mn-cs"/>
                </a:rPr>
                <a:t>photoPending = true;</a:t>
              </a:r>
              <a:br/>
              <a:r>
                <a:rPr lang="zh-CN" sz="2100" dirty="0">
                  <a:solidFill>
                    <a:schemeClr val="dk1"/>
                  </a:solidFill>
                  <a:latin typeface="+mn-lt"/>
                  <a:ea typeface="+mn-ea"/>
                  <a:cs typeface="+mn-cs"/>
                </a:rPr>
                <a:t>const int id = requestSaveToFile</a:t>
              </a:r>
              <a:br/>
              <a:r>
                <a:rPr lang="zh-CN" sz="2100" dirty="0">
                  <a:solidFill>
                    <a:schemeClr val="dk1"/>
                  </a:solidFill>
                  <a:latin typeface="+mn-lt"/>
                  <a:ea typeface="+mn-ea"/>
                  <a:cs typeface="+mn-cs"/>
                </a:rPr>
                <a:t xml:space="preserve">    ? imageCapture-&gt;captureToFile(requestPath)</a:t>
              </a:r>
              <a:br/>
              <a:r>
                <a:rPr lang="zh-CN" sz="2100" dirty="0">
                  <a:solidFill>
                    <a:schemeClr val="dk1"/>
                  </a:solidFill>
                  <a:latin typeface="+mn-lt"/>
                  <a:ea typeface="+mn-ea"/>
                  <a:cs typeface="+mn-cs"/>
                </a:rPr>
                <a:t xml:space="preserve">    : imageCapture-&gt;capture();</a:t>
              </a:r>
              <a:br/>
              <a:r>
                <a:rPr lang="zh-CN" sz="2100" dirty="0">
                  <a:solidFill>
                    <a:schemeClr val="dk1"/>
                  </a:solidFill>
                  <a:latin typeface="+mn-lt"/>
                  <a:ea typeface="+mn-ea"/>
                  <a:cs typeface="+mn-cs"/>
                </a:rPr>
                <a:t>if (id &lt; 0) { finishPhotoStartFailure(); return; }</a:t>
              </a:r>
              <a:br/>
              <a:r>
                <a:rPr lang="zh-CN" sz="2100" dirty="0">
                  <a:solidFill>
                    <a:schemeClr val="dk1"/>
                  </a:solidFill>
                  <a:latin typeface="+mn-lt"/>
                  <a:ea typeface="+mn-ea"/>
                  <a:cs typeface="+mn-cs"/>
                </a:rPr>
                <a:t>pendingPhotoId = id;</a:t>
              </a:r>
            </a:p>
          </p:txBody>
        </p:sp>
      </p:grpSp>
      <p:grpSp>
        <p:nvGrpSpPr>
          <p:cNvPr id="9" name="Group 9"/>
          <p:cNvGrpSpPr/>
          <p:nvPr/>
        </p:nvGrpSpPr>
        <p:grpSpPr>
          <a:xfrm>
            <a:off x="597408" y="5265420"/>
            <a:ext cx="10282428" cy="888492"/>
            <a:chOff x="597408" y="5265420"/>
            <a:chExt cx="10282428" cy="888492"/>
          </a:xfrm>
        </p:grpSpPr>
        <p:sp>
          <p:nvSpPr>
            <p:cNvPr id="7" name="TextBox 7"/>
            <p:cNvSpPr txBox="1"/>
            <p:nvPr/>
          </p:nvSpPr>
          <p:spPr>
            <a:xfrm>
              <a:off x="597408" y="5265420"/>
              <a:ext cx="924854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辅助方法检查入口、冻结选项和身份；负编号当场处理，0有效。</a:t>
              </a:r>
            </a:p>
          </p:txBody>
        </p:sp>
        <p:sp>
          <p:nvSpPr>
            <p:cNvPr id="8" name="TextBox 8"/>
            <p:cNvSpPr txBox="1"/>
            <p:nvPr/>
          </p:nvSpPr>
          <p:spPr>
            <a:xfrm>
              <a:off x="597408" y="5684520"/>
              <a:ext cx="1028242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结果连接先建立并显式排队；实机取图选择false，保存分支用于核读。</a:t>
              </a:r>
            </a:p>
          </p:txBody>
        </p:sp>
      </p:grpSp>
      <p:sp>
        <p:nvSpPr>
          <p:cNvPr id="10" name="TextBox 10"/>
          <p:cNvSpPr txBox="1"/>
          <p:nvPr/>
        </p:nvSpPr>
        <p:spPr>
          <a:xfrm>
            <a:off x="603504" y="6404610"/>
            <a:ext cx="8425891"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成员初值与各辅助方法职责见备注；不得进入嵌套事件循环 · F115、F116、F218、F232—F236、F243 · 22 / 44</a:t>
            </a:r>
          </a:p>
        </p:txBody>
      </p:sp>
    </p:spTree>
  </p:cSld>
  <p:clrMapOvr>
    <a:masterClrMapping/>
  </p:clrMapOvr>
  <p:transition xmlns:p14="http://schemas.microsoft.com/office/powerpoint/2010/main" p14:dur="400">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7388352" cy="819150"/>
            <a:chOff x="590550" y="613410"/>
            <a:chExt cx="7388352" cy="819150"/>
          </a:xfrm>
        </p:grpSpPr>
        <p:sp>
          <p:nvSpPr>
            <p:cNvPr id="2" name="TextBox 2"/>
            <p:cNvSpPr txBox="1"/>
            <p:nvPr/>
          </p:nvSpPr>
          <p:spPr>
            <a:xfrm>
              <a:off x="590550" y="613410"/>
              <a:ext cx="7388352"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负返回立即结束本次发起尝试</a:t>
              </a:r>
            </a:p>
          </p:txBody>
        </p:sp>
      </p:grpSp>
      <p:grpSp>
        <p:nvGrpSpPr>
          <p:cNvPr id="6" name="Group 6"/>
          <p:cNvGrpSpPr/>
          <p:nvPr/>
        </p:nvGrpSpPr>
        <p:grpSpPr>
          <a:xfrm>
            <a:off x="609600" y="1828800"/>
            <a:ext cx="10972800" cy="2819400"/>
            <a:chOff x="609600" y="1828800"/>
            <a:chExt cx="10972800" cy="2819400"/>
          </a:xfrm>
        </p:grpSpPr>
        <p:sp>
          <p:nvSpPr>
            <p:cNvPr id="4" name="Rectangle 4"/>
            <p:cNvSpPr/>
            <p:nvPr/>
          </p:nvSpPr>
          <p:spPr>
            <a:xfrm>
              <a:off x="609600" y="1828800"/>
              <a:ext cx="10972800" cy="2819400"/>
            </a:xfrm>
            <a:prstGeom prst="rect">
              <a:avLst/>
            </a:prstGeom>
            <a:solidFill>
              <a:schemeClr val="lt2"/>
            </a:solidFill>
            <a:ln>
              <a:noFill/>
            </a:ln>
          </p:spPr>
        </p:sp>
        <p:sp>
          <p:nvSpPr>
            <p:cNvPr id="5" name="TextBox 5"/>
            <p:cNvSpPr txBox="1"/>
            <p:nvPr/>
          </p:nvSpPr>
          <p:spPr>
            <a:xfrm>
              <a:off x="827532" y="1983105"/>
              <a:ext cx="6768846" cy="24681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QString message = imageCapture-&gt;errorString();</a:t>
              </a:r>
              <a:br/>
              <a:r>
                <a:rPr lang="zh-CN" sz="2100" dirty="0">
                  <a:solidFill>
                    <a:schemeClr val="dk1"/>
                  </a:solidFill>
                  <a:latin typeface="+mn-lt"/>
                  <a:ea typeface="+mn-ea"/>
                  <a:cs typeface="+mn-cs"/>
                </a:rPr>
                <a:t>if (message.isEmpty())</a:t>
              </a:r>
              <a:br/>
              <a:r>
                <a:rPr lang="zh-CN" sz="2100" dirty="0">
                  <a:solidFill>
                    <a:schemeClr val="dk1"/>
                  </a:solidFill>
                  <a:latin typeface="+mn-lt"/>
                  <a:ea typeface="+mn-ea"/>
                  <a:cs typeface="+mn-cs"/>
                </a:rPr>
                <a:t xml:space="preserve">    message = QStringLiteral("拍照请求未建立");</a:t>
              </a:r>
              <a:br/>
              <a:r>
                <a:rPr lang="zh-CN" sz="2100" dirty="0">
                  <a:solidFill>
                    <a:schemeClr val="dk1"/>
                  </a:solidFill>
                  <a:latin typeface="+mn-lt"/>
                  <a:ea typeface="+mn-ea"/>
                  <a:cs typeface="+mn-cs"/>
                </a:rPr>
                <a:t>recordPhotoFailure(message);</a:t>
              </a:r>
              <a:br/>
              <a:r>
                <a:rPr lang="zh-CN" sz="2100" dirty="0">
                  <a:solidFill>
                    <a:schemeClr val="dk1"/>
                  </a:solidFill>
                  <a:latin typeface="+mn-lt"/>
                  <a:ea typeface="+mn-ea"/>
                  <a:cs typeface="+mn-cs"/>
                </a:rPr>
                <a:t>photoPending = false;</a:t>
              </a:r>
              <a:br/>
              <a:r>
                <a:rPr lang="zh-CN" sz="2100" dirty="0">
                  <a:solidFill>
                    <a:schemeClr val="dk1"/>
                  </a:solidFill>
                  <a:latin typeface="+mn-lt"/>
                  <a:ea typeface="+mn-ea"/>
                  <a:cs typeface="+mn-cs"/>
                </a:rPr>
                <a:t>pendingPhotoId = -1;</a:t>
              </a:r>
              <a:br/>
              <a:r>
                <a:rPr lang="zh-CN" sz="2100" dirty="0">
                  <a:solidFill>
                    <a:schemeClr val="dk1"/>
                  </a:solidFill>
                  <a:latin typeface="+mn-lt"/>
                  <a:ea typeface="+mn-ea"/>
                  <a:cs typeface="+mn-cs"/>
                </a:rPr>
                <a:t>updateControls();</a:t>
              </a:r>
            </a:p>
          </p:txBody>
        </p:sp>
      </p:grpSp>
      <p:grpSp>
        <p:nvGrpSpPr>
          <p:cNvPr id="9" name="Group 9"/>
          <p:cNvGrpSpPr/>
          <p:nvPr/>
        </p:nvGrpSpPr>
        <p:grpSpPr>
          <a:xfrm>
            <a:off x="597408" y="5151120"/>
            <a:ext cx="9070848" cy="888492"/>
            <a:chOff x="597408" y="5151120"/>
            <a:chExt cx="9070848" cy="888492"/>
          </a:xfrm>
        </p:grpSpPr>
        <p:sp>
          <p:nvSpPr>
            <p:cNvPr id="7" name="TextBox 7"/>
            <p:cNvSpPr txBox="1"/>
            <p:nvPr/>
          </p:nvSpPr>
          <p:spPr>
            <a:xfrm>
              <a:off x="597408" y="5151120"/>
              <a:ext cx="704941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这是finishPhotoStartFailure的同步函数体。</a:t>
              </a:r>
            </a:p>
          </p:txBody>
        </p:sp>
        <p:sp>
          <p:nvSpPr>
            <p:cNvPr id="8" name="TextBox 8"/>
            <p:cNvSpPr txBox="1"/>
            <p:nvPr/>
          </p:nvSpPr>
          <p:spPr>
            <a:xfrm>
              <a:off x="597408" y="5570220"/>
              <a:ext cx="907084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记录本次失败，再解除业务等待；不依赖未必到达的错误信号。</a:t>
              </a:r>
            </a:p>
          </p:txBody>
        </p:sp>
      </p:grpSp>
      <p:sp>
        <p:nvSpPr>
          <p:cNvPr id="10" name="TextBox 10"/>
          <p:cNvSpPr txBox="1"/>
          <p:nvPr/>
        </p:nvSpPr>
        <p:spPr>
          <a:xfrm>
            <a:off x="603504" y="6404610"/>
            <a:ext cx="847648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recordPhotoFailure保留本次身份与错误；更新按钮不证明后台任务退出 · F232—F234、F236、F243 · 23 / 44</a:t>
            </a:r>
          </a:p>
        </p:txBody>
      </p:sp>
    </p:spTree>
  </p:cSld>
  <p:clrMapOvr>
    <a:masterClrMapping/>
  </p:clrMapOvr>
  <p:transition xmlns:p14="http://schemas.microsoft.com/office/powerpoint/2010/main" p14:dur="400">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排队错误先核对对象与轮次</a:t>
              </a:r>
            </a:p>
          </p:txBody>
        </p:sp>
      </p:grpSp>
      <p:grpSp>
        <p:nvGrpSpPr>
          <p:cNvPr id="6" name="Group 6"/>
          <p:cNvGrpSpPr/>
          <p:nvPr/>
        </p:nvGrpSpPr>
        <p:grpSpPr>
          <a:xfrm>
            <a:off x="609600" y="1828800"/>
            <a:ext cx="10972800" cy="2819400"/>
            <a:chOff x="609600" y="1828800"/>
            <a:chExt cx="10972800" cy="2819400"/>
          </a:xfrm>
        </p:grpSpPr>
        <p:sp>
          <p:nvSpPr>
            <p:cNvPr id="4" name="Rectangle 4"/>
            <p:cNvSpPr/>
            <p:nvPr/>
          </p:nvSpPr>
          <p:spPr>
            <a:xfrm>
              <a:off x="609600" y="1828800"/>
              <a:ext cx="10972800" cy="2819400"/>
            </a:xfrm>
            <a:prstGeom prst="rect">
              <a:avLst/>
            </a:prstGeom>
            <a:solidFill>
              <a:schemeClr val="lt2"/>
            </a:solidFill>
            <a:ln>
              <a:noFill/>
            </a:ln>
          </p:spPr>
        </p:sp>
        <p:sp>
          <p:nvSpPr>
            <p:cNvPr id="5" name="TextBox 5"/>
            <p:cNvSpPr txBox="1"/>
            <p:nvPr/>
          </p:nvSpPr>
          <p:spPr>
            <a:xfrm>
              <a:off x="827532" y="1983105"/>
              <a:ext cx="8969121" cy="24681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const QPointer&lt;QImageCapture&gt; source = imageCapture;</a:t>
              </a:r>
              <a:br/>
              <a:r>
                <a:rPr lang="zh-CN" sz="2100" dirty="0">
                  <a:solidFill>
                    <a:schemeClr val="dk1"/>
                  </a:solidFill>
                  <a:latin typeface="+mn-lt"/>
                  <a:ea typeface="+mn-ea"/>
                  <a:cs typeface="+mn-cs"/>
                </a:rPr>
                <a:t>const quint64 round = captureRound;</a:t>
              </a:r>
              <a:br/>
              <a:r>
                <a:rPr lang="zh-CN" sz="2100" dirty="0">
                  <a:solidFill>
                    <a:schemeClr val="dk1"/>
                  </a:solidFill>
                  <a:latin typeface="+mn-lt"/>
                  <a:ea typeface="+mn-ea"/>
                  <a:cs typeface="+mn-cs"/>
                </a:rPr>
                <a:t>connect(imageCapture, &amp;QImageCapture::errorOccurred, this,</a:t>
              </a:r>
              <a:br/>
              <a:r>
                <a:rPr lang="zh-CN" sz="2100" dirty="0">
                  <a:solidFill>
                    <a:schemeClr val="dk1"/>
                  </a:solidFill>
                  <a:latin typeface="+mn-lt"/>
                  <a:ea typeface="+mn-ea"/>
                  <a:cs typeface="+mn-cs"/>
                </a:rPr>
                <a:t xml:space="preserve">    [this, source, round](int id, QImageCapture::Error error,</a:t>
              </a:r>
              <a:br/>
              <a:r>
                <a:rPr lang="zh-CN" sz="2100" dirty="0">
                  <a:solidFill>
                    <a:schemeClr val="dk1"/>
                  </a:solidFill>
                  <a:latin typeface="+mn-lt"/>
                  <a:ea typeface="+mn-ea"/>
                  <a:cs typeface="+mn-cs"/>
                </a:rPr>
                <a:t xml:space="preserve">        const QString &amp;message) {</a:t>
              </a:r>
              <a:br/>
              <a:r>
                <a:rPr lang="zh-CN" sz="2100" dirty="0">
                  <a:solidFill>
                    <a:schemeClr val="dk1"/>
                  </a:solidFill>
                  <a:latin typeface="+mn-lt"/>
                  <a:ea typeface="+mn-ea"/>
                  <a:cs typeface="+mn-cs"/>
                </a:rPr>
                <a:t xml:space="preserve">        handlePhotoError(source, round, id, error, message);</a:t>
              </a:r>
              <a:br/>
              <a:r>
                <a:rPr lang="zh-CN" sz="2100" dirty="0">
                  <a:solidFill>
                    <a:schemeClr val="dk1"/>
                  </a:solidFill>
                  <a:latin typeface="+mn-lt"/>
                  <a:ea typeface="+mn-ea"/>
                  <a:cs typeface="+mn-cs"/>
                </a:rPr>
                <a:t xml:space="preserve">    }, Qt::QueuedConnection);</a:t>
              </a:r>
            </a:p>
          </p:txBody>
        </p:sp>
      </p:grpSp>
      <p:grpSp>
        <p:nvGrpSpPr>
          <p:cNvPr id="9" name="Group 9"/>
          <p:cNvGrpSpPr/>
          <p:nvPr/>
        </p:nvGrpSpPr>
        <p:grpSpPr>
          <a:xfrm>
            <a:off x="597408" y="5151120"/>
            <a:ext cx="9640214" cy="888492"/>
            <a:chOff x="597408" y="5151120"/>
            <a:chExt cx="9640214" cy="888492"/>
          </a:xfrm>
        </p:grpSpPr>
        <p:sp>
          <p:nvSpPr>
            <p:cNvPr id="7" name="TextBox 7"/>
            <p:cNvSpPr txBox="1"/>
            <p:nvPr/>
          </p:nvSpPr>
          <p:spPr>
            <a:xfrm>
              <a:off x="597408" y="5151120"/>
              <a:ext cx="907084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方法先检查对象与轮次；负编号只记携带的诊断，不清新请求。</a:t>
              </a:r>
            </a:p>
          </p:txBody>
        </p:sp>
        <p:sp>
          <p:nvSpPr>
            <p:cNvPr id="8" name="TextBox 8"/>
            <p:cNvSpPr txBox="1"/>
            <p:nvPr/>
          </p:nvSpPr>
          <p:spPr>
            <a:xfrm>
              <a:off x="597408" y="5570220"/>
              <a:ext cx="964021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非负编号还要匹配当前等待与pendingPhotoId，再结束对应业务。</a:t>
              </a:r>
            </a:p>
          </p:txBody>
        </p:sp>
      </p:grpSp>
      <p:sp>
        <p:nvSpPr>
          <p:cNvPr id="10" name="TextBox 10"/>
          <p:cNvSpPr txBox="1"/>
          <p:nvPr/>
        </p:nvSpPr>
        <p:spPr>
          <a:xfrm>
            <a:off x="603504" y="6404610"/>
            <a:ext cx="9528353"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disconnect不保证撤掉已排队通知；预览和文件通知同样匹配身份 · F116、F182、F218、F232、F234—F236、F243 · 24 / 44</a:t>
            </a:r>
          </a:p>
        </p:txBody>
      </p:sp>
    </p:spTree>
  </p:cSld>
  <p:clrMapOvr>
    <a:masterClrMapping/>
  </p:clrMapOvr>
  <p:transition xmlns:p14="http://schemas.microsoft.com/office/powerpoint/2010/main" p14:dur="400">
    <p:fade/>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抓取预览与文件保存分阶段</a:t>
              </a:r>
            </a:p>
          </p:txBody>
        </p:sp>
      </p:grpSp>
      <p:grpSp>
        <p:nvGrpSpPr>
          <p:cNvPr id="7" name="Group 7"/>
          <p:cNvGrpSpPr/>
          <p:nvPr/>
        </p:nvGrpSpPr>
        <p:grpSpPr>
          <a:xfrm>
            <a:off x="609600" y="1828800"/>
            <a:ext cx="5334000" cy="1752600"/>
            <a:chOff x="609600" y="1828800"/>
            <a:chExt cx="5334000" cy="1752600"/>
          </a:xfrm>
        </p:grpSpPr>
        <p:sp>
          <p:nvSpPr>
            <p:cNvPr id="4" name="Rectangle 4"/>
            <p:cNvSpPr/>
            <p:nvPr/>
          </p:nvSpPr>
          <p:spPr>
            <a:xfrm>
              <a:off x="609600" y="1828800"/>
              <a:ext cx="5334000" cy="1752600"/>
            </a:xfrm>
            <a:prstGeom prst="rect">
              <a:avLst/>
            </a:prstGeom>
            <a:solidFill>
              <a:schemeClr val="lt2"/>
            </a:solidFill>
            <a:ln>
              <a:noFill/>
            </a:ln>
          </p:spPr>
        </p:sp>
        <p:sp>
          <p:nvSpPr>
            <p:cNvPr id="5" name="TextBox 5"/>
            <p:cNvSpPr txBox="1"/>
            <p:nvPr/>
          </p:nvSpPr>
          <p:spPr>
            <a:xfrm>
              <a:off x="826008" y="2065020"/>
              <a:ext cx="2344522" cy="469392"/>
            </a:xfrm>
            <a:prstGeom prst="rect">
              <a:avLst/>
            </a:prstGeom>
            <a:noFill/>
            <a:ln>
              <a:noFill/>
            </a:ln>
          </p:spPr>
          <p:txBody>
            <a:bodyPr wrap="none" lIns="0" tIns="0" rIns="0" bIns="0" anchor="t" anchorCtr="0">
              <a:spAutoFit/>
            </a:bodyPr>
            <a:lstStyle/>
            <a:p>
              <a:pPr algn="l"/>
              <a:r>
                <a:rPr lang="zh-CN" sz="2400" b="1" dirty="0">
                  <a:solidFill>
                    <a:schemeClr val="accent1"/>
                  </a:solidFill>
                  <a:latin typeface="+mn-lt"/>
                  <a:ea typeface="+mn-ea"/>
                  <a:cs typeface="+mn-cs"/>
                </a:rPr>
                <a:t>imageCaptured</a:t>
              </a:r>
            </a:p>
          </p:txBody>
        </p:sp>
        <p:sp>
          <p:nvSpPr>
            <p:cNvPr id="6" name="TextBox 6"/>
            <p:cNvSpPr txBox="1"/>
            <p:nvPr/>
          </p:nvSpPr>
          <p:spPr>
            <a:xfrm>
              <a:off x="826008" y="2560320"/>
              <a:ext cx="39867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accent1"/>
                  </a:solidFill>
                  <a:latin typeface="+mn-lt"/>
                  <a:ea typeface="+mn-ea"/>
                  <a:cs typeface="+mn-cs"/>
                </a:rPr>
                <a:t>提供id与预览图像，</a:t>
              </a:r>
              <a:br/>
              <a:r>
                <a:rPr lang="zh-CN" sz="2400" dirty="0">
                  <a:solidFill>
                    <a:schemeClr val="accent1"/>
                  </a:solidFill>
                  <a:latin typeface="+mn-lt"/>
                  <a:ea typeface="+mn-ea"/>
                  <a:cs typeface="+mn-cs"/>
                </a:rPr>
                <a:t>保存模式可能仍在继续处理。</a:t>
              </a:r>
            </a:p>
          </p:txBody>
        </p:sp>
      </p:grpSp>
      <p:grpSp>
        <p:nvGrpSpPr>
          <p:cNvPr id="11" name="Group 11"/>
          <p:cNvGrpSpPr/>
          <p:nvPr/>
        </p:nvGrpSpPr>
        <p:grpSpPr>
          <a:xfrm>
            <a:off x="6248400" y="1828800"/>
            <a:ext cx="5334000" cy="1752600"/>
            <a:chOff x="6248400" y="1828800"/>
            <a:chExt cx="5334000" cy="1752600"/>
          </a:xfrm>
        </p:grpSpPr>
        <p:sp>
          <p:nvSpPr>
            <p:cNvPr id="8" name="Rectangle 8"/>
            <p:cNvSpPr/>
            <p:nvPr/>
          </p:nvSpPr>
          <p:spPr>
            <a:xfrm>
              <a:off x="6248400" y="1828800"/>
              <a:ext cx="5334000" cy="1752600"/>
            </a:xfrm>
            <a:prstGeom prst="rect">
              <a:avLst/>
            </a:prstGeom>
            <a:solidFill>
              <a:schemeClr val="lt2"/>
            </a:solidFill>
            <a:ln>
              <a:noFill/>
            </a:ln>
          </p:spPr>
        </p:sp>
        <p:sp>
          <p:nvSpPr>
            <p:cNvPr id="9" name="TextBox 9"/>
            <p:cNvSpPr txBox="1"/>
            <p:nvPr/>
          </p:nvSpPr>
          <p:spPr>
            <a:xfrm>
              <a:off x="6464808" y="2065020"/>
              <a:ext cx="1811426" cy="469392"/>
            </a:xfrm>
            <a:prstGeom prst="rect">
              <a:avLst/>
            </a:prstGeom>
            <a:noFill/>
            <a:ln>
              <a:noFill/>
            </a:ln>
          </p:spPr>
          <p:txBody>
            <a:bodyPr wrap="none" lIns="0" tIns="0" rIns="0" bIns="0" anchor="t" anchorCtr="0">
              <a:spAutoFit/>
            </a:bodyPr>
            <a:lstStyle/>
            <a:p>
              <a:pPr algn="l"/>
              <a:r>
                <a:rPr lang="zh-CN" sz="2400" b="1" dirty="0">
                  <a:solidFill>
                    <a:schemeClr val="accent1"/>
                  </a:solidFill>
                  <a:latin typeface="+mn-lt"/>
                  <a:ea typeface="+mn-ea"/>
                  <a:cs typeface="+mn-cs"/>
                </a:rPr>
                <a:t>imageSaved</a:t>
              </a:r>
            </a:p>
          </p:txBody>
        </p:sp>
        <p:sp>
          <p:nvSpPr>
            <p:cNvPr id="10" name="TextBox 10"/>
            <p:cNvSpPr txBox="1"/>
            <p:nvPr/>
          </p:nvSpPr>
          <p:spPr>
            <a:xfrm>
              <a:off x="6464808" y="2560320"/>
              <a:ext cx="42915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accent1"/>
                  </a:solidFill>
                  <a:latin typeface="+mn-lt"/>
                  <a:ea typeface="+mn-ea"/>
                  <a:cs typeface="+mn-cs"/>
                </a:rPr>
                <a:t>提供id与实际fileName，</a:t>
              </a:r>
              <a:br/>
              <a:r>
                <a:rPr lang="zh-CN" sz="2400" dirty="0">
                  <a:solidFill>
                    <a:schemeClr val="accent1"/>
                  </a:solidFill>
                  <a:latin typeface="+mn-lt"/>
                  <a:ea typeface="+mn-ea"/>
                  <a:cs typeface="+mn-cs"/>
                </a:rPr>
                <a:t>此通知仍需配合实际文件核对。</a:t>
              </a:r>
            </a:p>
          </p:txBody>
        </p:sp>
      </p:grpSp>
      <p:grpSp>
        <p:nvGrpSpPr>
          <p:cNvPr id="16" name="Group 16"/>
          <p:cNvGrpSpPr/>
          <p:nvPr/>
        </p:nvGrpSpPr>
        <p:grpSpPr>
          <a:xfrm>
            <a:off x="597408" y="4046220"/>
            <a:ext cx="8168727" cy="2069592"/>
            <a:chOff x="597408" y="4046220"/>
            <a:chExt cx="8168727" cy="2069592"/>
          </a:xfrm>
        </p:grpSpPr>
        <p:sp>
          <p:nvSpPr>
            <p:cNvPr id="12" name="TextBox 12"/>
            <p:cNvSpPr txBox="1"/>
            <p:nvPr/>
          </p:nvSpPr>
          <p:spPr>
            <a:xfrm>
              <a:off x="597408" y="4046220"/>
              <a:ext cx="7475525"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capture只取图；captureToFile另提出保存请求。</a:t>
              </a:r>
            </a:p>
          </p:txBody>
        </p:sp>
        <p:sp>
          <p:nvSpPr>
            <p:cNvPr id="13" name="TextBox 13"/>
            <p:cNvSpPr txBox="1"/>
            <p:nvPr/>
          </p:nvSpPr>
          <p:spPr>
            <a:xfrm>
              <a:off x="597408" y="4579620"/>
              <a:ext cx="8168727"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Windows 6.2.3未检查底层写图结果，仍会发保存通知。</a:t>
              </a:r>
            </a:p>
          </p:txBody>
        </p:sp>
        <p:sp>
          <p:nvSpPr>
            <p:cNvPr id="14" name="TextBox 14"/>
            <p:cNvSpPr txBox="1"/>
            <p:nvPr/>
          </p:nvSpPr>
          <p:spPr>
            <a:xfrm>
              <a:off x="597408" y="5113020"/>
              <a:ext cx="745540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本例收到通知后读实际文件，核对图像与本次内容。</a:t>
              </a:r>
            </a:p>
          </p:txBody>
        </p:sp>
        <p:sp>
          <p:nvSpPr>
            <p:cNvPr id="15" name="TextBox 15"/>
            <p:cNvSpPr txBox="1"/>
            <p:nvPr/>
          </p:nvSpPr>
          <p:spPr>
            <a:xfrm>
              <a:off x="597408" y="5646420"/>
              <a:ext cx="777849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该通知在后台函数返回前排队，不证明任务已经退出。</a:t>
              </a:r>
            </a:p>
          </p:txBody>
        </p:sp>
      </p:grpSp>
      <p:sp>
        <p:nvSpPr>
          <p:cNvPr id="17" name="TextBox 17"/>
          <p:cNvSpPr txBox="1"/>
          <p:nvPr/>
        </p:nvSpPr>
        <p:spPr>
          <a:xfrm>
            <a:off x="603504" y="6404610"/>
            <a:ext cx="6779209"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固定后端的实现边界不能外推到所有Qt版本 · F116、F117、F237—F239、F242 · 25 / 44</a:t>
            </a:r>
          </a:p>
        </p:txBody>
      </p:sp>
    </p:spTree>
  </p:cSld>
  <p:clrMapOvr>
    <a:masterClrMapping/>
  </p:clrMapOvr>
  <p:transition xmlns:p14="http://schemas.microsoft.com/office/powerpoint/2010/main" p14:dur="400">
    <p:fade/>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692140" cy="819150"/>
            <a:chOff x="590550" y="613410"/>
            <a:chExt cx="5692140" cy="819150"/>
          </a:xfrm>
        </p:grpSpPr>
        <p:sp>
          <p:nvSpPr>
            <p:cNvPr id="2" name="TextBox 2"/>
            <p:cNvSpPr txBox="1"/>
            <p:nvPr/>
          </p:nvSpPr>
          <p:spPr>
            <a:xfrm>
              <a:off x="590550" y="613410"/>
              <a:ext cx="56921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预览图按界面空间显示</a:t>
              </a:r>
            </a:p>
          </p:txBody>
        </p:sp>
      </p:grpSp>
      <p:grpSp>
        <p:nvGrpSpPr>
          <p:cNvPr id="9" name="Group 9"/>
          <p:cNvGrpSpPr/>
          <p:nvPr/>
        </p:nvGrpSpPr>
        <p:grpSpPr>
          <a:xfrm>
            <a:off x="597408" y="1950720"/>
            <a:ext cx="7869326" cy="4241292"/>
            <a:chOff x="597408" y="1950720"/>
            <a:chExt cx="7869326" cy="4241292"/>
          </a:xfrm>
        </p:grpSpPr>
        <p:sp>
          <p:nvSpPr>
            <p:cNvPr id="4" name="TextBox 4"/>
            <p:cNvSpPr txBox="1"/>
            <p:nvPr/>
          </p:nvSpPr>
          <p:spPr>
            <a:xfrm>
              <a:off x="597408" y="1950720"/>
              <a:ext cx="786932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imageCaptured槽先匹配对象、轮次、id与请求记录。</a:t>
              </a:r>
            </a:p>
          </p:txBody>
        </p:sp>
        <p:sp>
          <p:nvSpPr>
            <p:cNvPr id="5" name="TextBox 5"/>
            <p:cNvSpPr txBox="1"/>
            <p:nvPr/>
          </p:nvSpPr>
          <p:spPr>
            <a:xfrm>
              <a:off x="597408" y="2788920"/>
              <a:ext cx="6760769"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保存本次preview，显示与业务处理分别进行。</a:t>
              </a:r>
            </a:p>
          </p:txBody>
        </p:sp>
        <p:sp>
          <p:nvSpPr>
            <p:cNvPr id="6" name="TextBox 6"/>
            <p:cNvSpPr txBox="1"/>
            <p:nvPr/>
          </p:nvSpPr>
          <p:spPr>
            <a:xfrm>
              <a:off x="597408" y="3627120"/>
              <a:ext cx="508254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非空图像在GUI线程转为QPixmap。</a:t>
              </a:r>
            </a:p>
          </p:txBody>
        </p:sp>
        <p:sp>
          <p:nvSpPr>
            <p:cNvPr id="7" name="TextBox 7"/>
            <p:cNvSpPr txBox="1"/>
            <p:nvPr/>
          </p:nvSpPr>
          <p:spPr>
            <a:xfrm>
              <a:off x="597408" y="4465320"/>
              <a:ext cx="666384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标签可用宽和高都大于0时，再保持比例缩放。</a:t>
              </a:r>
            </a:p>
          </p:txBody>
        </p:sp>
        <p:sp>
          <p:nvSpPr>
            <p:cNvPr id="8" name="TextBox 8"/>
            <p:cNvSpPr txBox="1"/>
            <p:nvPr/>
          </p:nvSpPr>
          <p:spPr>
            <a:xfrm>
              <a:off x="597408" y="5303520"/>
              <a:ext cx="750722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状态栏写预览尺寸，不称为保存文件尺寸。</a:t>
              </a:r>
              <a:br/>
              <a:r>
                <a:rPr lang="zh-CN" sz="2400" dirty="0">
                  <a:solidFill>
                    <a:schemeClr val="dk1"/>
                  </a:solidFill>
                  <a:latin typeface="+mn-lt"/>
                  <a:ea typeface="+mn-ea"/>
                  <a:cs typeface="+mn-cs"/>
                </a:rPr>
                <a:t>标签尺寸为0只暂缓显示，不阻止后面的业务结果处理。</a:t>
              </a:r>
            </a:p>
          </p:txBody>
        </p:sp>
      </p:grpSp>
      <p:sp>
        <p:nvSpPr>
          <p:cNvPr id="10" name="TextBox 10"/>
          <p:cNvSpPr txBox="1"/>
          <p:nvPr/>
        </p:nvSpPr>
        <p:spPr>
          <a:xfrm>
            <a:off x="603504" y="6404610"/>
            <a:ext cx="6378550"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显示辅助方法的return不应让外层结果处理永久等待 · F116—F118、F218 · 26 / 44</a:t>
            </a:r>
          </a:p>
        </p:txBody>
      </p:sp>
    </p:spTree>
  </p:cSld>
  <p:clrMapOvr>
    <a:masterClrMapping/>
  </p:clrMapOvr>
  <p:transition xmlns:p14="http://schemas.microsoft.com/office/powerpoint/2010/main" p14:dur="400">
    <p:fade/>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7953756" cy="819150"/>
            <a:chOff x="590550" y="613410"/>
            <a:chExt cx="7953756" cy="819150"/>
          </a:xfrm>
        </p:grpSpPr>
        <p:sp>
          <p:nvSpPr>
            <p:cNvPr id="2" name="TextBox 2"/>
            <p:cNvSpPr txBox="1"/>
            <p:nvPr/>
          </p:nvSpPr>
          <p:spPr>
            <a:xfrm>
              <a:off x="590550" y="613410"/>
              <a:ext cx="795375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取图模式在结果处理后解除等待</a:t>
              </a:r>
            </a:p>
          </p:txBody>
        </p:sp>
      </p:grpSp>
      <p:grpSp>
        <p:nvGrpSpPr>
          <p:cNvPr id="6" name="Group 6"/>
          <p:cNvGrpSpPr/>
          <p:nvPr/>
        </p:nvGrpSpPr>
        <p:grpSpPr>
          <a:xfrm>
            <a:off x="609600" y="1828800"/>
            <a:ext cx="10972800" cy="3162300"/>
            <a:chOff x="609600" y="1828800"/>
            <a:chExt cx="10972800" cy="3162300"/>
          </a:xfrm>
        </p:grpSpPr>
        <p:sp>
          <p:nvSpPr>
            <p:cNvPr id="4" name="Rectangle 4"/>
            <p:cNvSpPr/>
            <p:nvPr/>
          </p:nvSpPr>
          <p:spPr>
            <a:xfrm>
              <a:off x="609600" y="1828800"/>
              <a:ext cx="10972800" cy="3162300"/>
            </a:xfrm>
            <a:prstGeom prst="rect">
              <a:avLst/>
            </a:prstGeom>
            <a:solidFill>
              <a:schemeClr val="lt2"/>
            </a:solidFill>
            <a:ln>
              <a:noFill/>
            </a:ln>
          </p:spPr>
        </p:sp>
        <p:sp>
          <p:nvSpPr>
            <p:cNvPr id="5" name="TextBox 5"/>
            <p:cNvSpPr txBox="1"/>
            <p:nvPr/>
          </p:nvSpPr>
          <p:spPr>
            <a:xfrm>
              <a:off x="827532" y="1983105"/>
              <a:ext cx="7928991" cy="28110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if (requestSaveToFile) return;</a:t>
              </a:r>
              <a:br/>
              <a:r>
                <a:rPr lang="zh-CN" sz="2100" dirty="0">
                  <a:solidFill>
                    <a:schemeClr val="dk1"/>
                  </a:solidFill>
                  <a:latin typeface="+mn-lt"/>
                  <a:ea typeface="+mn-ea"/>
                  <a:cs typeface="+mn-cs"/>
                </a:rPr>
                <a:t>if (preview.isNull()) {</a:t>
              </a:r>
              <a:br/>
              <a:r>
                <a:rPr lang="zh-CN" sz="2100" dirty="0">
                  <a:solidFill>
                    <a:schemeClr val="dk1"/>
                  </a:solidFill>
                  <a:latin typeface="+mn-lt"/>
                  <a:ea typeface="+mn-ea"/>
                  <a:cs typeface="+mn-cs"/>
                </a:rPr>
                <a:t xml:space="preserve">    finishPhotoFailure(QStringLiteral("没有取得图像"));</a:t>
              </a:r>
              <a:br/>
              <a:r>
                <a:rPr lang="zh-CN" sz="2100" dirty="0">
                  <a:solidFill>
                    <a:schemeClr val="dk1"/>
                  </a:solidFill>
                  <a:latin typeface="+mn-lt"/>
                  <a:ea typeface="+mn-ea"/>
                  <a:cs typeface="+mn-cs"/>
                </a:rPr>
                <a:t xml:space="preserve">    return;</a:t>
              </a:r>
              <a:br/>
              <a:r>
                <a:rPr lang="zh-CN" sz="2100" dirty="0">
                  <a:solidFill>
                    <a:schemeClr val="dk1"/>
                  </a:solidFill>
                  <a:latin typeface="+mn-lt"/>
                  <a:ea typeface="+mn-ea"/>
                  <a:cs typeface="+mn-cs"/>
                </a:rPr>
                <a:t>}</a:t>
              </a:r>
              <a:br/>
              <a:r>
                <a:rPr lang="zh-CN" sz="2100" dirty="0">
                  <a:solidFill>
                    <a:schemeClr val="dk1"/>
                  </a:solidFill>
                  <a:latin typeface="+mn-lt"/>
                  <a:ea typeface="+mn-ea"/>
                  <a:cs typeface="+mn-cs"/>
                </a:rPr>
                <a:t>lastPreview = preview;</a:t>
              </a:r>
              <a:br/>
              <a:r>
                <a:rPr lang="zh-CN" sz="2100" dirty="0">
                  <a:solidFill>
                    <a:schemeClr val="dk1"/>
                  </a:solidFill>
                  <a:latin typeface="+mn-lt"/>
                  <a:ea typeface="+mn-ea"/>
                  <a:cs typeface="+mn-cs"/>
                </a:rPr>
                <a:t>finishPhotoMemoryResult();</a:t>
              </a:r>
              <a:br/>
              <a:r>
                <a:rPr lang="zh-CN" sz="2100" dirty="0">
                  <a:solidFill>
                    <a:schemeClr val="dk1"/>
                  </a:solidFill>
                  <a:latin typeface="+mn-lt"/>
                  <a:ea typeface="+mn-ea"/>
                  <a:cs typeface="+mn-cs"/>
                </a:rPr>
                <a:t>updateControls();</a:t>
              </a:r>
            </a:p>
          </p:txBody>
        </p:sp>
      </p:grpSp>
      <p:grpSp>
        <p:nvGrpSpPr>
          <p:cNvPr id="9" name="Group 9"/>
          <p:cNvGrpSpPr/>
          <p:nvPr/>
        </p:nvGrpSpPr>
        <p:grpSpPr>
          <a:xfrm>
            <a:off x="597408" y="5265420"/>
            <a:ext cx="9517075" cy="888492"/>
            <a:chOff x="597408" y="5265420"/>
            <a:chExt cx="9517075" cy="888492"/>
          </a:xfrm>
        </p:grpSpPr>
        <p:sp>
          <p:nvSpPr>
            <p:cNvPr id="7" name="TextBox 7"/>
            <p:cNvSpPr txBox="1"/>
            <p:nvPr/>
          </p:nvSpPr>
          <p:spPr>
            <a:xfrm>
              <a:off x="597408" y="5265420"/>
              <a:ext cx="939393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先匹配本次结果；空图记失败，非空图保存并解除本次业务等待。</a:t>
              </a:r>
            </a:p>
          </p:txBody>
        </p:sp>
        <p:sp>
          <p:nvSpPr>
            <p:cNvPr id="8" name="TextBox 8"/>
            <p:cNvSpPr txBox="1"/>
            <p:nvPr/>
          </p:nvSpPr>
          <p:spPr>
            <a:xfrm>
              <a:off x="597408" y="5684520"/>
              <a:ext cx="9517075"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capture不要求imageSaved；保存模式保留自己的文件等待流程。</a:t>
              </a:r>
            </a:p>
          </p:txBody>
        </p:sp>
      </p:grpSp>
      <p:sp>
        <p:nvSpPr>
          <p:cNvPr id="10" name="TextBox 10"/>
          <p:cNvSpPr txBox="1"/>
          <p:nvPr/>
        </p:nvSpPr>
        <p:spPr>
          <a:xfrm>
            <a:off x="603504" y="6404610"/>
            <a:ext cx="783640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两个结束辅助方法记录结果、清标记并更新按钮，详细职责见备注 · F116—F118、F234、F243 · 27 / 44</a:t>
            </a:r>
          </a:p>
        </p:txBody>
      </p:sp>
    </p:spTree>
  </p:cSld>
  <p:clrMapOvr>
    <a:masterClrMapping/>
  </p:clrMapOvr>
  <p:transition xmlns:p14="http://schemas.microsoft.com/office/powerpoint/2010/main" p14:dur="400">
    <p:fade/>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7388352" cy="819150"/>
            <a:chOff x="590550" y="613410"/>
            <a:chExt cx="7388352" cy="819150"/>
          </a:xfrm>
        </p:grpSpPr>
        <p:sp>
          <p:nvSpPr>
            <p:cNvPr id="2" name="TextBox 2"/>
            <p:cNvSpPr txBox="1"/>
            <p:nvPr/>
          </p:nvSpPr>
          <p:spPr>
            <a:xfrm>
              <a:off x="590550" y="613410"/>
              <a:ext cx="7388352"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收到文件通知后核对实际照片</a:t>
              </a:r>
            </a:p>
          </p:txBody>
        </p:sp>
      </p:grpSp>
      <p:grpSp>
        <p:nvGrpSpPr>
          <p:cNvPr id="9" name="Group 9"/>
          <p:cNvGrpSpPr/>
          <p:nvPr/>
        </p:nvGrpSpPr>
        <p:grpSpPr>
          <a:xfrm>
            <a:off x="597408" y="1950720"/>
            <a:ext cx="7644384" cy="4241292"/>
            <a:chOff x="597408" y="1950720"/>
            <a:chExt cx="7644384" cy="4241292"/>
          </a:xfrm>
        </p:grpSpPr>
        <p:sp>
          <p:nvSpPr>
            <p:cNvPr id="4" name="TextBox 4"/>
            <p:cNvSpPr txBox="1"/>
            <p:nvPr/>
          </p:nvSpPr>
          <p:spPr>
            <a:xfrm>
              <a:off x="597408" y="1950720"/>
              <a:ext cx="6518453"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按对象、轮次、id和保存选项匹配本次请求。</a:t>
              </a:r>
            </a:p>
          </p:txBody>
        </p:sp>
        <p:sp>
          <p:nvSpPr>
            <p:cNvPr id="5" name="TextBox 5"/>
            <p:cNvSpPr txBox="1"/>
            <p:nvPr/>
          </p:nvSpPr>
          <p:spPr>
            <a:xfrm>
              <a:off x="597408" y="2788920"/>
              <a:ext cx="744321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使用imageSaved给出的fileName，不猜默认目录。</a:t>
              </a:r>
            </a:p>
          </p:txBody>
        </p:sp>
        <p:sp>
          <p:nvSpPr>
            <p:cNvPr id="6" name="TextBox 6"/>
            <p:cNvSpPr txBox="1"/>
            <p:nvPr/>
          </p:nvSpPr>
          <p:spPr>
            <a:xfrm>
              <a:off x="597408" y="3627120"/>
              <a:ext cx="551688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读取这个路径，检查图像及最终尺寸。</a:t>
              </a:r>
            </a:p>
          </p:txBody>
        </p:sp>
        <p:sp>
          <p:nvSpPr>
            <p:cNvPr id="7" name="TextBox 7"/>
            <p:cNvSpPr txBox="1"/>
            <p:nvPr/>
          </p:nvSpPr>
          <p:spPr>
            <a:xfrm>
              <a:off x="597408" y="4465320"/>
              <a:ext cx="519379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教师再核对内容是否属于本次拍照。</a:t>
              </a:r>
            </a:p>
          </p:txBody>
        </p:sp>
        <p:sp>
          <p:nvSpPr>
            <p:cNvPr id="8" name="TextBox 8"/>
            <p:cNvSpPr txBox="1"/>
            <p:nvPr/>
          </p:nvSpPr>
          <p:spPr>
            <a:xfrm>
              <a:off x="597408" y="5303520"/>
              <a:ext cx="76443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读失败或内容不符，记录原因并结束业务等待。</a:t>
              </a:r>
              <a:br/>
              <a:r>
                <a:rPr lang="zh-CN" sz="2400" dirty="0">
                  <a:solidFill>
                    <a:schemeClr val="dk1"/>
                  </a:solidFill>
                  <a:latin typeface="+mn-lt"/>
                  <a:ea typeface="+mn-ea"/>
                  <a:cs typeface="+mn-cs"/>
                </a:rPr>
                <a:t>解码成功也要核对本次内容，不能误认旧路径里的照片。</a:t>
              </a:r>
            </a:p>
          </p:txBody>
        </p:sp>
      </p:grpSp>
      <p:sp>
        <p:nvSpPr>
          <p:cNvPr id="10" name="TextBox 10"/>
          <p:cNvSpPr txBox="1"/>
          <p:nvPr/>
        </p:nvSpPr>
        <p:spPr>
          <a:xfrm>
            <a:off x="603504" y="6404610"/>
            <a:ext cx="8102803"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保存通知、文件存在、可解码图像与任务退出分别说明 · F116—F118、F237、F238、F242、F243 · 28 / 44</a:t>
            </a:r>
          </a:p>
        </p:txBody>
      </p:sp>
    </p:spTree>
  </p:cSld>
  <p:clrMapOvr>
    <a:masterClrMapping/>
  </p:clrMapOvr>
  <p:transition xmlns:p14="http://schemas.microsoft.com/office/powerpoint/2010/main" p14:dur="400">
    <p:fade/>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读图失败也要结束业务等待</a:t>
              </a:r>
            </a:p>
          </p:txBody>
        </p:sp>
      </p:grpSp>
      <p:grpSp>
        <p:nvGrpSpPr>
          <p:cNvPr id="6" name="Group 6"/>
          <p:cNvGrpSpPr/>
          <p:nvPr/>
        </p:nvGrpSpPr>
        <p:grpSpPr>
          <a:xfrm>
            <a:off x="609600" y="1828800"/>
            <a:ext cx="10972800" cy="2628900"/>
            <a:chOff x="609600" y="1828800"/>
            <a:chExt cx="10972800" cy="2628900"/>
          </a:xfrm>
        </p:grpSpPr>
        <p:sp>
          <p:nvSpPr>
            <p:cNvPr id="4" name="Rectangle 4"/>
            <p:cNvSpPr/>
            <p:nvPr/>
          </p:nvSpPr>
          <p:spPr>
            <a:xfrm>
              <a:off x="609600" y="1828800"/>
              <a:ext cx="10972800" cy="2628900"/>
            </a:xfrm>
            <a:prstGeom prst="rect">
              <a:avLst/>
            </a:prstGeom>
            <a:solidFill>
              <a:schemeClr val="lt2"/>
            </a:solidFill>
            <a:ln>
              <a:noFill/>
            </a:ln>
          </p:spPr>
        </p:sp>
        <p:sp>
          <p:nvSpPr>
            <p:cNvPr id="5" name="TextBox 5"/>
            <p:cNvSpPr txBox="1"/>
            <p:nvPr/>
          </p:nvSpPr>
          <p:spPr>
            <a:xfrm>
              <a:off x="827532" y="1983105"/>
              <a:ext cx="8382381" cy="21252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QImageReader reader(fileName);</a:t>
              </a:r>
              <a:br/>
              <a:r>
                <a:rPr lang="zh-CN" sz="2100" dirty="0">
                  <a:solidFill>
                    <a:schemeClr val="dk1"/>
                  </a:solidFill>
                  <a:latin typeface="+mn-lt"/>
                  <a:ea typeface="+mn-ea"/>
                  <a:cs typeface="+mn-cs"/>
                </a:rPr>
                <a:t>const QImage saved = reader.read();</a:t>
              </a:r>
              <a:br/>
              <a:r>
                <a:rPr lang="zh-CN" sz="2100" dirty="0">
                  <a:solidFill>
                    <a:schemeClr val="dk1"/>
                  </a:solidFill>
                  <a:latin typeface="+mn-lt"/>
                  <a:ea typeface="+mn-ea"/>
                  <a:cs typeface="+mn-cs"/>
                </a:rPr>
                <a:t>if (saved.isNull()) {</a:t>
              </a:r>
              <a:br/>
              <a:r>
                <a:rPr lang="zh-CN" sz="2100" dirty="0">
                  <a:solidFill>
                    <a:schemeClr val="dk1"/>
                  </a:solidFill>
                  <a:latin typeface="+mn-lt"/>
                  <a:ea typeface="+mn-ea"/>
                  <a:cs typeface="+mn-cs"/>
                </a:rPr>
                <a:t xml:space="preserve">    finishPhotoReadFailure(reader.errorString()); return;</a:t>
              </a:r>
              <a:br/>
              <a:r>
                <a:rPr lang="zh-CN" sz="2100" dirty="0">
                  <a:solidFill>
                    <a:schemeClr val="dk1"/>
                  </a:solidFill>
                  <a:latin typeface="+mn-lt"/>
                  <a:ea typeface="+mn-ea"/>
                  <a:cs typeface="+mn-cs"/>
                </a:rPr>
                <a:t>}</a:t>
              </a:r>
              <a:br/>
              <a:r>
                <a:rPr lang="zh-CN" sz="2100" dirty="0">
                  <a:solidFill>
                    <a:schemeClr val="dk1"/>
                  </a:solidFill>
                  <a:latin typeface="+mn-lt"/>
                  <a:ea typeface="+mn-ea"/>
                  <a:cs typeface="+mn-cs"/>
                </a:rPr>
                <a:t>beginPhotoReview(fileName, saved);</a:t>
              </a:r>
            </a:p>
          </p:txBody>
        </p:sp>
      </p:grpSp>
      <p:grpSp>
        <p:nvGrpSpPr>
          <p:cNvPr id="10" name="Group 10"/>
          <p:cNvGrpSpPr/>
          <p:nvPr/>
        </p:nvGrpSpPr>
        <p:grpSpPr>
          <a:xfrm>
            <a:off x="597408" y="4884420"/>
            <a:ext cx="9070848" cy="1307592"/>
            <a:chOff x="597408" y="4884420"/>
            <a:chExt cx="9070848" cy="1307592"/>
          </a:xfrm>
        </p:grpSpPr>
        <p:sp>
          <p:nvSpPr>
            <p:cNvPr id="7" name="TextBox 7"/>
            <p:cNvSpPr txBox="1"/>
            <p:nvPr/>
          </p:nvSpPr>
          <p:spPr>
            <a:xfrm>
              <a:off x="597408" y="4884420"/>
              <a:ext cx="694852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先匹配当前保存请求；fileName来自该次通知。</a:t>
              </a:r>
            </a:p>
          </p:txBody>
        </p:sp>
        <p:sp>
          <p:nvSpPr>
            <p:cNvPr id="8" name="TextBox 8"/>
            <p:cNvSpPr txBox="1"/>
            <p:nvPr/>
          </p:nvSpPr>
          <p:spPr>
            <a:xfrm>
              <a:off x="597408" y="5303520"/>
              <a:ext cx="907084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读失败的方法记录原因、保留预览、解除业务等待并更新按钮。</a:t>
              </a:r>
            </a:p>
          </p:txBody>
        </p:sp>
        <p:sp>
          <p:nvSpPr>
            <p:cNvPr id="9" name="TextBox 9"/>
            <p:cNvSpPr txBox="1"/>
            <p:nvPr/>
          </p:nvSpPr>
          <p:spPr>
            <a:xfrm>
              <a:off x="597408" y="5722620"/>
              <a:ext cx="8380171"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beginPhotoReview保存图像与路径，继续等待内容核对。</a:t>
              </a:r>
            </a:p>
          </p:txBody>
        </p:sp>
      </p:grpSp>
      <p:sp>
        <p:nvSpPr>
          <p:cNvPr id="11" name="TextBox 11"/>
          <p:cNvSpPr txBox="1"/>
          <p:nvPr/>
        </p:nvSpPr>
        <p:spPr>
          <a:xfrm>
            <a:off x="603504" y="6404610"/>
            <a:ext cx="8701583"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包含QImageReader；读失败不再等一个未必出现的拍照error · F116、F118、F237、F238、F242、F243 · 29 / 44</a:t>
            </a:r>
          </a:p>
        </p:txBody>
      </p:sp>
    </p:spTree>
  </p:cSld>
  <p:clrMapOvr>
    <a:masterClrMapping/>
  </p:clrMapOvr>
  <p:transition xmlns:p14="http://schemas.microsoft.com/office/powerpoint/2010/main" p14:dur="400">
    <p:fade/>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明确决定以后解除内容核对</a:t>
              </a:r>
            </a:p>
          </p:txBody>
        </p:sp>
      </p:grpSp>
      <p:grpSp>
        <p:nvGrpSpPr>
          <p:cNvPr id="6" name="Group 6"/>
          <p:cNvGrpSpPr/>
          <p:nvPr/>
        </p:nvGrpSpPr>
        <p:grpSpPr>
          <a:xfrm>
            <a:off x="609600" y="1828800"/>
            <a:ext cx="10972800" cy="2628900"/>
            <a:chOff x="609600" y="1828800"/>
            <a:chExt cx="10972800" cy="2628900"/>
          </a:xfrm>
        </p:grpSpPr>
        <p:sp>
          <p:nvSpPr>
            <p:cNvPr id="4" name="Rectangle 4"/>
            <p:cNvSpPr/>
            <p:nvPr/>
          </p:nvSpPr>
          <p:spPr>
            <a:xfrm>
              <a:off x="609600" y="1828800"/>
              <a:ext cx="10972800" cy="2628900"/>
            </a:xfrm>
            <a:prstGeom prst="rect">
              <a:avLst/>
            </a:prstGeom>
            <a:solidFill>
              <a:schemeClr val="lt2"/>
            </a:solidFill>
            <a:ln>
              <a:noFill/>
            </a:ln>
          </p:spPr>
        </p:sp>
        <p:sp>
          <p:nvSpPr>
            <p:cNvPr id="5" name="TextBox 5"/>
            <p:cNvSpPr txBox="1"/>
            <p:nvPr/>
          </p:nvSpPr>
          <p:spPr>
            <a:xfrm>
              <a:off x="827532" y="1983105"/>
              <a:ext cx="8235696" cy="21252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if (!isCurrentPhoto() || !photoReviewReady) return;</a:t>
              </a:r>
              <a:br/>
              <a:r>
                <a:rPr lang="zh-CN" sz="2100" dirty="0">
                  <a:solidFill>
                    <a:schemeClr val="dk1"/>
                  </a:solidFill>
                  <a:latin typeface="+mn-lt"/>
                  <a:ea typeface="+mn-ea"/>
                  <a:cs typeface="+mn-cs"/>
                </a:rPr>
                <a:t>recordPhotoDecision(accepted &amp;&amp; !photoHadError, reason);</a:t>
              </a:r>
              <a:br/>
              <a:r>
                <a:rPr lang="zh-CN" sz="2100" dirty="0">
                  <a:solidFill>
                    <a:schemeClr val="dk1"/>
                  </a:solidFill>
                  <a:latin typeface="+mn-lt"/>
                  <a:ea typeface="+mn-ea"/>
                  <a:cs typeface="+mn-cs"/>
                </a:rPr>
                <a:t>photoPending = false;</a:t>
              </a:r>
              <a:br/>
              <a:r>
                <a:rPr lang="zh-CN" sz="2100" dirty="0">
                  <a:solidFill>
                    <a:schemeClr val="dk1"/>
                  </a:solidFill>
                  <a:latin typeface="+mn-lt"/>
                  <a:ea typeface="+mn-ea"/>
                  <a:cs typeface="+mn-cs"/>
                </a:rPr>
                <a:t>photoReviewReady = false;</a:t>
              </a:r>
              <a:br/>
              <a:r>
                <a:rPr lang="zh-CN" sz="2100" dirty="0">
                  <a:solidFill>
                    <a:schemeClr val="dk1"/>
                  </a:solidFill>
                  <a:latin typeface="+mn-lt"/>
                  <a:ea typeface="+mn-ea"/>
                  <a:cs typeface="+mn-cs"/>
                </a:rPr>
                <a:t>pendingPhotoId = -1;</a:t>
              </a:r>
              <a:br/>
              <a:r>
                <a:rPr lang="zh-CN" sz="2100" dirty="0">
                  <a:solidFill>
                    <a:schemeClr val="dk1"/>
                  </a:solidFill>
                  <a:latin typeface="+mn-lt"/>
                  <a:ea typeface="+mn-ea"/>
                  <a:cs typeface="+mn-cs"/>
                </a:rPr>
                <a:t>updateControls();</a:t>
              </a:r>
            </a:p>
          </p:txBody>
        </p:sp>
      </p:grpSp>
      <p:grpSp>
        <p:nvGrpSpPr>
          <p:cNvPr id="10" name="Group 10"/>
          <p:cNvGrpSpPr/>
          <p:nvPr/>
        </p:nvGrpSpPr>
        <p:grpSpPr>
          <a:xfrm>
            <a:off x="597408" y="4884420"/>
            <a:ext cx="9717024" cy="1307592"/>
            <a:chOff x="597408" y="4884420"/>
            <a:chExt cx="9717024" cy="1307592"/>
          </a:xfrm>
        </p:grpSpPr>
        <p:sp>
          <p:nvSpPr>
            <p:cNvPr id="7" name="TextBox 7"/>
            <p:cNvSpPr txBox="1"/>
            <p:nvPr/>
          </p:nvSpPr>
          <p:spPr>
            <a:xfrm>
              <a:off x="597408" y="4884420"/>
              <a:ext cx="703539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accepted与reason来自教师对本次图像的核对。</a:t>
              </a:r>
            </a:p>
          </p:txBody>
        </p:sp>
        <p:sp>
          <p:nvSpPr>
            <p:cNvPr id="8" name="TextBox 8"/>
            <p:cNvSpPr txBox="1"/>
            <p:nvPr/>
          </p:nvSpPr>
          <p:spPr>
            <a:xfrm>
              <a:off x="597408" y="5303520"/>
              <a:ext cx="971702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方法保存路径、尺寸、身份、错误和决定；已有错误不能记为通过。</a:t>
              </a:r>
            </a:p>
          </p:txBody>
        </p:sp>
        <p:sp>
          <p:nvSpPr>
            <p:cNvPr id="9" name="TextBox 9"/>
            <p:cNvSpPr txBox="1"/>
            <p:nvPr/>
          </p:nvSpPr>
          <p:spPr>
            <a:xfrm>
              <a:off x="597408" y="5722620"/>
              <a:ext cx="810158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这段结束本例内容核对，不表示后台保存任务已经退出。</a:t>
              </a:r>
            </a:p>
          </p:txBody>
        </p:sp>
      </p:grpSp>
      <p:sp>
        <p:nvSpPr>
          <p:cNvPr id="11" name="TextBox 11"/>
          <p:cNvSpPr txBox="1"/>
          <p:nvPr/>
        </p:nvSpPr>
        <p:spPr>
          <a:xfrm>
            <a:off x="603504" y="6404610"/>
            <a:ext cx="8493557"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先验证当前记录与核对标记；确认或保留失败都有明确出口 · F116、F118、F237、F238、F242、F243 · 30 / 44</a:t>
            </a:r>
          </a:p>
        </p:txBody>
      </p:sp>
    </p:spTree>
  </p:cSld>
  <p:clrMapOvr>
    <a:masterClrMapping/>
  </p:clrMapOvr>
  <p:transition xmlns:p14="http://schemas.microsoft.com/office/powerpoint/2010/main" p14:dur="400">
    <p:fade/>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拍照错误与快门声分别处理</a:t>
              </a:r>
            </a:p>
          </p:txBody>
        </p:sp>
      </p:grpSp>
      <p:grpSp>
        <p:nvGrpSpPr>
          <p:cNvPr id="10" name="Group 10"/>
          <p:cNvGrpSpPr/>
          <p:nvPr/>
        </p:nvGrpSpPr>
        <p:grpSpPr>
          <a:xfrm>
            <a:off x="597408" y="1950720"/>
            <a:ext cx="6809232" cy="4088892"/>
            <a:chOff x="597408" y="1950720"/>
            <a:chExt cx="6809232" cy="4088892"/>
          </a:xfrm>
        </p:grpSpPr>
        <p:sp>
          <p:nvSpPr>
            <p:cNvPr id="4" name="TextBox 4"/>
            <p:cNvSpPr txBox="1"/>
            <p:nvPr/>
          </p:nvSpPr>
          <p:spPr>
            <a:xfrm>
              <a:off x="597408" y="1950720"/>
              <a:ext cx="574090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快门音效使用持久QSoundEffect对象。</a:t>
              </a:r>
            </a:p>
          </p:txBody>
        </p:sp>
        <p:sp>
          <p:nvSpPr>
            <p:cNvPr id="5" name="TextBox 5"/>
            <p:cNvSpPr txBox="1"/>
            <p:nvPr/>
          </p:nvSpPr>
          <p:spPr>
            <a:xfrm>
              <a:off x="597408" y="2674620"/>
              <a:ext cx="535320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资源音效使用qrc:/开头的资源URL。</a:t>
              </a:r>
            </a:p>
          </p:txBody>
        </p:sp>
        <p:sp>
          <p:nvSpPr>
            <p:cNvPr id="6" name="TextBox 6"/>
            <p:cNvSpPr txBox="1"/>
            <p:nvPr/>
          </p:nvSpPr>
          <p:spPr>
            <a:xfrm>
              <a:off x="597408" y="3398520"/>
              <a:ext cx="616305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音效错误只影响声音反馈，不改照片结果。</a:t>
              </a:r>
            </a:p>
          </p:txBody>
        </p:sp>
        <p:sp>
          <p:nvSpPr>
            <p:cNvPr id="7" name="TextBox 7"/>
            <p:cNvSpPr txBox="1"/>
            <p:nvPr/>
          </p:nvSpPr>
          <p:spPr>
            <a:xfrm>
              <a:off x="597408" y="4122420"/>
              <a:ext cx="680923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有效请求错误先匹配对象、轮次、编号与等待。</a:t>
              </a:r>
            </a:p>
          </p:txBody>
        </p:sp>
        <p:sp>
          <p:nvSpPr>
            <p:cNvPr id="8" name="TextBox 8"/>
            <p:cNvSpPr txBox="1"/>
            <p:nvPr/>
          </p:nvSpPr>
          <p:spPr>
            <a:xfrm>
              <a:off x="597408" y="4846320"/>
              <a:ext cx="616305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负编号排队错误只记日志，不清当前请求。</a:t>
              </a:r>
            </a:p>
          </p:txBody>
        </p:sp>
        <p:sp>
          <p:nvSpPr>
            <p:cNvPr id="9" name="TextBox 9"/>
            <p:cNvSpPr txBox="1"/>
            <p:nvPr/>
          </p:nvSpPr>
          <p:spPr>
            <a:xfrm>
              <a:off x="597408" y="5570220"/>
              <a:ext cx="583996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恢复业务按钮仍重查就绪与关闭等条件。</a:t>
              </a:r>
            </a:p>
          </p:txBody>
        </p:sp>
      </p:grpSp>
      <p:sp>
        <p:nvSpPr>
          <p:cNvPr id="11" name="TextBox 11"/>
          <p:cNvSpPr txBox="1"/>
          <p:nvPr/>
        </p:nvSpPr>
        <p:spPr>
          <a:xfrm>
            <a:off x="603504" y="6404610"/>
            <a:ext cx="1075090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声音是交互反馈，不证明图像或文件结果；按钮恢复不证明任务退出 · F070、F071、F115、F116、F218、F232、F234、F236、F243 · 31 / 44</a:t>
            </a:r>
          </a:p>
        </p:txBody>
      </p:sp>
    </p:spTree>
  </p:cSld>
  <p:clrMapOvr>
    <a:masterClrMapping/>
  </p:clrMapOvr>
  <p:transition xmlns:p14="http://schemas.microsoft.com/office/powerpoint/2010/main" p14:dur="400">
    <p:fade/>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257544" cy="819150"/>
            <a:chOff x="590550" y="613410"/>
            <a:chExt cx="6257544" cy="819150"/>
          </a:xfrm>
        </p:grpSpPr>
        <p:sp>
          <p:nvSpPr>
            <p:cNvPr id="2" name="TextBox 2"/>
            <p:cNvSpPr txBox="1"/>
            <p:nvPr/>
          </p:nvSpPr>
          <p:spPr>
            <a:xfrm>
              <a:off x="590550" y="61341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录像选择容器和视频编码</a:t>
              </a:r>
            </a:p>
          </p:txBody>
        </p:sp>
      </p:grpSp>
      <p:grpSp>
        <p:nvGrpSpPr>
          <p:cNvPr id="6" name="Group 6"/>
          <p:cNvGrpSpPr/>
          <p:nvPr/>
        </p:nvGrpSpPr>
        <p:grpSpPr>
          <a:xfrm>
            <a:off x="609600" y="1828800"/>
            <a:ext cx="10972800" cy="2819400"/>
            <a:chOff x="609600" y="1828800"/>
            <a:chExt cx="10972800" cy="2819400"/>
          </a:xfrm>
        </p:grpSpPr>
        <p:sp>
          <p:nvSpPr>
            <p:cNvPr id="4" name="Rectangle 4"/>
            <p:cNvSpPr/>
            <p:nvPr/>
          </p:nvSpPr>
          <p:spPr>
            <a:xfrm>
              <a:off x="609600" y="1828800"/>
              <a:ext cx="10972800" cy="2819400"/>
            </a:xfrm>
            <a:prstGeom prst="rect">
              <a:avLst/>
            </a:prstGeom>
            <a:solidFill>
              <a:schemeClr val="lt2"/>
            </a:solidFill>
            <a:ln>
              <a:noFill/>
            </a:ln>
          </p:spPr>
        </p:sp>
        <p:sp>
          <p:nvSpPr>
            <p:cNvPr id="5" name="TextBox 5"/>
            <p:cNvSpPr txBox="1"/>
            <p:nvPr/>
          </p:nvSpPr>
          <p:spPr>
            <a:xfrm>
              <a:off x="827532" y="1983105"/>
              <a:ext cx="7795641" cy="24681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const auto codec = ui-&gt;comboVideoCodec-&gt;currentData()</a:t>
              </a:r>
              <a:br/>
              <a:r>
                <a:rPr lang="zh-CN" sz="2100" dirty="0">
                  <a:solidFill>
                    <a:schemeClr val="dk1"/>
                  </a:solidFill>
                  <a:latin typeface="+mn-lt"/>
                  <a:ea typeface="+mn-ea"/>
                  <a:cs typeface="+mn-cs"/>
                </a:rPr>
                <a:t xml:space="preserve">    .value&lt;QMediaFormat::VideoCodec&gt;();</a:t>
              </a:r>
              <a:br/>
              <a:r>
                <a:rPr lang="zh-CN" sz="2100" dirty="0">
                  <a:solidFill>
                    <a:schemeClr val="dk1"/>
                  </a:solidFill>
                  <a:latin typeface="+mn-lt"/>
                  <a:ea typeface="+mn-ea"/>
                  <a:cs typeface="+mn-cs"/>
                </a:rPr>
                <a:t>const auto file = ui-&gt;comboVideoFile-&gt;currentData()</a:t>
              </a:r>
              <a:br/>
              <a:r>
                <a:rPr lang="zh-CN" sz="2100" dirty="0">
                  <a:solidFill>
                    <a:schemeClr val="dk1"/>
                  </a:solidFill>
                  <a:latin typeface="+mn-lt"/>
                  <a:ea typeface="+mn-ea"/>
                  <a:cs typeface="+mn-cs"/>
                </a:rPr>
                <a:t xml:space="preserve">    .value&lt;QMediaFormat::FileFormat&gt;();</a:t>
              </a:r>
              <a:br/>
              <a:r>
                <a:rPr lang="zh-CN" sz="2100" dirty="0">
                  <a:solidFill>
                    <a:schemeClr val="dk1"/>
                  </a:solidFill>
                  <a:latin typeface="+mn-lt"/>
                  <a:ea typeface="+mn-ea"/>
                  <a:cs typeface="+mn-cs"/>
                </a:rPr>
                <a:t>QMediaFormat format;</a:t>
              </a:r>
              <a:br/>
              <a:r>
                <a:rPr lang="zh-CN" sz="2100" dirty="0">
                  <a:solidFill>
                    <a:schemeClr val="dk1"/>
                  </a:solidFill>
                  <a:latin typeface="+mn-lt"/>
                  <a:ea typeface="+mn-ea"/>
                  <a:cs typeface="+mn-cs"/>
                </a:rPr>
                <a:t>format.setVideoCodec(codec);</a:t>
              </a:r>
              <a:br/>
              <a:r>
                <a:rPr lang="zh-CN" sz="2100" dirty="0">
                  <a:solidFill>
                    <a:schemeClr val="dk1"/>
                  </a:solidFill>
                  <a:latin typeface="+mn-lt"/>
                  <a:ea typeface="+mn-ea"/>
                  <a:cs typeface="+mn-cs"/>
                </a:rPr>
                <a:t>format.setFileFormat(file);</a:t>
              </a:r>
            </a:p>
          </p:txBody>
        </p:sp>
      </p:grpSp>
      <p:grpSp>
        <p:nvGrpSpPr>
          <p:cNvPr id="9" name="Group 9"/>
          <p:cNvGrpSpPr/>
          <p:nvPr/>
        </p:nvGrpSpPr>
        <p:grpSpPr>
          <a:xfrm>
            <a:off x="597408" y="5151120"/>
            <a:ext cx="9575597" cy="888492"/>
            <a:chOff x="597408" y="5151120"/>
            <a:chExt cx="9575597" cy="888492"/>
          </a:xfrm>
        </p:grpSpPr>
        <p:sp>
          <p:nvSpPr>
            <p:cNvPr id="7" name="TextBox 7"/>
            <p:cNvSpPr txBox="1"/>
            <p:nvPr/>
          </p:nvSpPr>
          <p:spPr>
            <a:xfrm>
              <a:off x="597408" y="5151120"/>
              <a:ext cx="9575597"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读取前检查有效项与数据类型；有声录像还需兼容的AudioCodec。</a:t>
              </a:r>
            </a:p>
          </p:txBody>
        </p:sp>
        <p:sp>
          <p:nvSpPr>
            <p:cNvPr id="8" name="TextBox 8"/>
            <p:cNvSpPr txBox="1"/>
            <p:nvPr/>
          </p:nvSpPr>
          <p:spPr>
            <a:xfrm>
              <a:off x="597408" y="5570220"/>
              <a:ext cx="842467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文件后缀不替代编码与容器设置；参数只在准备阶段修改。</a:t>
              </a:r>
            </a:p>
          </p:txBody>
        </p:sp>
      </p:grpSp>
      <p:sp>
        <p:nvSpPr>
          <p:cNvPr id="10" name="TextBox 10"/>
          <p:cNvSpPr txBox="1"/>
          <p:nvPr/>
        </p:nvSpPr>
        <p:spPr>
          <a:xfrm>
            <a:off x="603504" y="6404610"/>
            <a:ext cx="8227162"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以下录制步骤属于独立录像示例，不从照片业务结束推导混合链可重建 · F075、F078、F079、F243 · 32 / 44</a:t>
            </a:r>
          </a:p>
        </p:txBody>
      </p:sp>
    </p:spTree>
  </p:cSld>
  <p:clrMapOvr>
    <a:masterClrMapping/>
  </p:clrMapOvr>
  <p:transition xmlns:p14="http://schemas.microsoft.com/office/powerpoint/2010/main" p14:dur="400">
    <p:fade/>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444767" cy="819150"/>
            <a:chOff x="590550" y="613410"/>
            <a:chExt cx="6444767" cy="819150"/>
          </a:xfrm>
        </p:grpSpPr>
        <p:sp>
          <p:nvSpPr>
            <p:cNvPr id="2" name="TextBox 2"/>
            <p:cNvSpPr txBox="1"/>
            <p:nvPr/>
          </p:nvSpPr>
          <p:spPr>
            <a:xfrm>
              <a:off x="590550" y="613410"/>
              <a:ext cx="6444767"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录像组合检查Encode支持</a:t>
              </a:r>
            </a:p>
          </p:txBody>
        </p:sp>
      </p:grpSp>
      <p:grpSp>
        <p:nvGrpSpPr>
          <p:cNvPr id="6" name="Group 6"/>
          <p:cNvGrpSpPr/>
          <p:nvPr/>
        </p:nvGrpSpPr>
        <p:grpSpPr>
          <a:xfrm>
            <a:off x="609600" y="1828800"/>
            <a:ext cx="10972800" cy="1371600"/>
            <a:chOff x="609600" y="1828800"/>
            <a:chExt cx="10972800" cy="1371600"/>
          </a:xfrm>
        </p:grpSpPr>
        <p:sp>
          <p:nvSpPr>
            <p:cNvPr id="4" name="Rectangle 4"/>
            <p:cNvSpPr/>
            <p:nvPr/>
          </p:nvSpPr>
          <p:spPr>
            <a:xfrm>
              <a:off x="609600" y="1828800"/>
              <a:ext cx="10972800" cy="1371600"/>
            </a:xfrm>
            <a:prstGeom prst="rect">
              <a:avLst/>
            </a:prstGeom>
            <a:solidFill>
              <a:schemeClr val="lt2"/>
            </a:solidFill>
            <a:ln>
              <a:noFill/>
            </a:ln>
          </p:spPr>
        </p:sp>
        <p:sp>
          <p:nvSpPr>
            <p:cNvPr id="5" name="TextBox 5"/>
            <p:cNvSpPr txBox="1"/>
            <p:nvPr/>
          </p:nvSpPr>
          <p:spPr>
            <a:xfrm>
              <a:off x="827532" y="1983105"/>
              <a:ext cx="7942326" cy="7536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if (!format.isSupported(QMediaFormat::Encode)) return;</a:t>
              </a:r>
              <a:br/>
              <a:r>
                <a:rPr lang="zh-CN" sz="2100" dirty="0">
                  <a:solidFill>
                    <a:schemeClr val="dk1"/>
                  </a:solidFill>
                  <a:latin typeface="+mn-lt"/>
                  <a:ea typeface="+mn-ea"/>
                  <a:cs typeface="+mn-cs"/>
                </a:rPr>
                <a:t>recorder-&gt;setMediaFormat(format);</a:t>
              </a:r>
            </a:p>
          </p:txBody>
        </p:sp>
      </p:grpSp>
      <p:grpSp>
        <p:nvGrpSpPr>
          <p:cNvPr id="11" name="Group 11"/>
          <p:cNvGrpSpPr/>
          <p:nvPr/>
        </p:nvGrpSpPr>
        <p:grpSpPr>
          <a:xfrm>
            <a:off x="597408" y="3627120"/>
            <a:ext cx="8444789" cy="2298192"/>
            <a:chOff x="597408" y="3627120"/>
            <a:chExt cx="8444789" cy="2298192"/>
          </a:xfrm>
        </p:grpSpPr>
        <p:sp>
          <p:nvSpPr>
            <p:cNvPr id="7" name="TextBox 7"/>
            <p:cNvSpPr txBox="1"/>
            <p:nvPr/>
          </p:nvSpPr>
          <p:spPr>
            <a:xfrm>
              <a:off x="597408" y="3627120"/>
              <a:ext cx="8444789"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选择容器后，查询受条件限制的supportedVideoCodecs。</a:t>
              </a:r>
            </a:p>
          </p:txBody>
        </p:sp>
        <p:sp>
          <p:nvSpPr>
            <p:cNvPr id="8" name="TextBox 8"/>
            <p:cNvSpPr txBox="1"/>
            <p:nvPr/>
          </p:nvSpPr>
          <p:spPr>
            <a:xfrm>
              <a:off x="597408" y="4236720"/>
              <a:ext cx="583996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加入音频时，也检查对应音频编码兼容。</a:t>
              </a:r>
            </a:p>
          </p:txBody>
        </p:sp>
        <p:sp>
          <p:nvSpPr>
            <p:cNvPr id="9" name="TextBox 9"/>
            <p:cNvSpPr txBox="1"/>
            <p:nvPr/>
          </p:nvSpPr>
          <p:spPr>
            <a:xfrm>
              <a:off x="597408" y="4846320"/>
              <a:ext cx="819851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检查最终完整format；没有支持组合就禁用录像并提示。</a:t>
              </a:r>
            </a:p>
          </p:txBody>
        </p:sp>
        <p:sp>
          <p:nvSpPr>
            <p:cNvPr id="10" name="TextBox 10"/>
            <p:cNvSpPr txBox="1"/>
            <p:nvPr/>
          </p:nvSpPr>
          <p:spPr>
            <a:xfrm>
              <a:off x="597408" y="5455920"/>
              <a:ext cx="680923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编码支持不证明设备、路径与视频参数都可用。</a:t>
              </a:r>
            </a:p>
          </p:txBody>
        </p:sp>
      </p:grpSp>
      <p:sp>
        <p:nvSpPr>
          <p:cNvPr id="12" name="TextBox 12"/>
          <p:cNvSpPr txBox="1"/>
          <p:nvPr/>
        </p:nvSpPr>
        <p:spPr>
          <a:xfrm>
            <a:off x="603504" y="6404610"/>
            <a:ext cx="6116117"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能解码不等于能编码；开始后仍处理错误并核对实际文件 · F076—F079 · 33 / 44</a:t>
            </a:r>
          </a:p>
        </p:txBody>
      </p:sp>
    </p:spTree>
  </p:cSld>
  <p:clrMapOvr>
    <a:masterClrMapping/>
  </p:clrMapOvr>
  <p:transition xmlns:p14="http://schemas.microsoft.com/office/powerpoint/2010/main" p14:dur="400">
    <p:fade/>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摄像头格式与录像参数分开</a:t>
              </a:r>
            </a:p>
          </p:txBody>
        </p:sp>
      </p:grpSp>
      <p:grpSp>
        <p:nvGrpSpPr>
          <p:cNvPr id="7" name="Group 7"/>
          <p:cNvGrpSpPr/>
          <p:nvPr/>
        </p:nvGrpSpPr>
        <p:grpSpPr>
          <a:xfrm>
            <a:off x="609600" y="1828800"/>
            <a:ext cx="5334000" cy="1752600"/>
            <a:chOff x="609600" y="1828800"/>
            <a:chExt cx="5334000" cy="1752600"/>
          </a:xfrm>
        </p:grpSpPr>
        <p:sp>
          <p:nvSpPr>
            <p:cNvPr id="4" name="Rectangle 4"/>
            <p:cNvSpPr/>
            <p:nvPr/>
          </p:nvSpPr>
          <p:spPr>
            <a:xfrm>
              <a:off x="609600" y="1828800"/>
              <a:ext cx="5334000" cy="1752600"/>
            </a:xfrm>
            <a:prstGeom prst="rect">
              <a:avLst/>
            </a:prstGeom>
            <a:solidFill>
              <a:schemeClr val="lt2"/>
            </a:solidFill>
            <a:ln>
              <a:noFill/>
            </a:ln>
          </p:spPr>
        </p:sp>
        <p:sp>
          <p:nvSpPr>
            <p:cNvPr id="5" name="TextBox 5"/>
            <p:cNvSpPr txBox="1"/>
            <p:nvPr/>
          </p:nvSpPr>
          <p:spPr>
            <a:xfrm>
              <a:off x="826008" y="2065020"/>
              <a:ext cx="4303166" cy="469392"/>
            </a:xfrm>
            <a:prstGeom prst="rect">
              <a:avLst/>
            </a:prstGeom>
            <a:noFill/>
            <a:ln>
              <a:noFill/>
            </a:ln>
          </p:spPr>
          <p:txBody>
            <a:bodyPr wrap="none" lIns="0" tIns="0" rIns="0" bIns="0" anchor="t" anchorCtr="0">
              <a:spAutoFit/>
            </a:bodyPr>
            <a:lstStyle/>
            <a:p>
              <a:pPr algn="l"/>
              <a:r>
                <a:rPr lang="zh-CN" sz="2400" b="1" dirty="0">
                  <a:solidFill>
                    <a:schemeClr val="accent1"/>
                  </a:solidFill>
                  <a:latin typeface="+mn-lt"/>
                  <a:ea typeface="+mn-ea"/>
                  <a:cs typeface="+mn-cs"/>
                </a:rPr>
                <a:t>摄像头输入：QCameraFormat</a:t>
              </a:r>
            </a:p>
          </p:txBody>
        </p:sp>
        <p:sp>
          <p:nvSpPr>
            <p:cNvPr id="6" name="TextBox 6"/>
            <p:cNvSpPr txBox="1"/>
            <p:nvPr/>
          </p:nvSpPr>
          <p:spPr>
            <a:xfrm>
              <a:off x="826008" y="2560320"/>
              <a:ext cx="39867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accent1"/>
                  </a:solidFill>
                  <a:latin typeface="+mn-lt"/>
                  <a:ea typeface="+mn-ea"/>
                  <a:cs typeface="+mn-cs"/>
                </a:rPr>
                <a:t>选择完整对象，包含分辨率、</a:t>
              </a:r>
              <a:br/>
              <a:r>
                <a:rPr lang="zh-CN" sz="2400" dirty="0">
                  <a:solidFill>
                    <a:schemeClr val="accent1"/>
                  </a:solidFill>
                  <a:latin typeface="+mn-lt"/>
                  <a:ea typeface="+mn-ea"/>
                  <a:cs typeface="+mn-cs"/>
                </a:rPr>
                <a:t>像素格式和帧率条件。</a:t>
              </a:r>
            </a:p>
          </p:txBody>
        </p:sp>
      </p:grpSp>
      <p:grpSp>
        <p:nvGrpSpPr>
          <p:cNvPr id="11" name="Group 11"/>
          <p:cNvGrpSpPr/>
          <p:nvPr/>
        </p:nvGrpSpPr>
        <p:grpSpPr>
          <a:xfrm>
            <a:off x="6248400" y="1828800"/>
            <a:ext cx="5334000" cy="1752600"/>
            <a:chOff x="6248400" y="1828800"/>
            <a:chExt cx="5334000" cy="1752600"/>
          </a:xfrm>
        </p:grpSpPr>
        <p:sp>
          <p:nvSpPr>
            <p:cNvPr id="8" name="Rectangle 8"/>
            <p:cNvSpPr/>
            <p:nvPr/>
          </p:nvSpPr>
          <p:spPr>
            <a:xfrm>
              <a:off x="6248400" y="1828800"/>
              <a:ext cx="5334000" cy="1752600"/>
            </a:xfrm>
            <a:prstGeom prst="rect">
              <a:avLst/>
            </a:prstGeom>
            <a:solidFill>
              <a:schemeClr val="lt2"/>
            </a:solidFill>
            <a:ln>
              <a:noFill/>
            </a:ln>
          </p:spPr>
        </p:sp>
        <p:sp>
          <p:nvSpPr>
            <p:cNvPr id="9" name="TextBox 9"/>
            <p:cNvSpPr txBox="1"/>
            <p:nvPr/>
          </p:nvSpPr>
          <p:spPr>
            <a:xfrm>
              <a:off x="6464808" y="2065020"/>
              <a:ext cx="2286000" cy="469392"/>
            </a:xfrm>
            <a:prstGeom prst="rect">
              <a:avLst/>
            </a:prstGeom>
            <a:noFill/>
            <a:ln>
              <a:noFill/>
            </a:ln>
          </p:spPr>
          <p:txBody>
            <a:bodyPr wrap="none" lIns="0" tIns="0" rIns="0" bIns="0" anchor="t" anchorCtr="0">
              <a:spAutoFit/>
            </a:bodyPr>
            <a:lstStyle/>
            <a:p>
              <a:pPr algn="l"/>
              <a:r>
                <a:rPr lang="zh-CN" sz="2400" b="1" dirty="0">
                  <a:solidFill>
                    <a:schemeClr val="accent1"/>
                  </a:solidFill>
                  <a:latin typeface="+mn-lt"/>
                  <a:ea typeface="+mn-ea"/>
                  <a:cs typeface="+mn-cs"/>
                </a:rPr>
                <a:t>录制器输出请求</a:t>
              </a:r>
            </a:p>
          </p:txBody>
        </p:sp>
        <p:sp>
          <p:nvSpPr>
            <p:cNvPr id="10" name="TextBox 10"/>
            <p:cNvSpPr txBox="1"/>
            <p:nvPr/>
          </p:nvSpPr>
          <p:spPr>
            <a:xfrm>
              <a:off x="6466332" y="2592705"/>
              <a:ext cx="2661666" cy="829818"/>
            </a:xfrm>
            <a:prstGeom prst="rect">
              <a:avLst/>
            </a:prstGeom>
            <a:noFill/>
            <a:ln>
              <a:noFill/>
            </a:ln>
          </p:spPr>
          <p:txBody>
            <a:bodyPr wrap="none" lIns="0" tIns="0" rIns="0" bIns="0" anchor="t" anchorCtr="0">
              <a:spAutoFit/>
            </a:bodyPr>
            <a:lstStyle/>
            <a:p>
              <a:pPr algn="l">
                <a:lnSpc>
                  <a:spcPts val="3300"/>
                </a:lnSpc>
              </a:pPr>
              <a:r>
                <a:rPr lang="zh-CN" sz="2100" dirty="0">
                  <a:solidFill>
                    <a:schemeClr val="accent1"/>
                  </a:solidFill>
                  <a:latin typeface="+mn-lt"/>
                  <a:ea typeface="+mn-ea"/>
                  <a:cs typeface="+mn-cs"/>
                </a:rPr>
                <a:t>setVideoResolution</a:t>
              </a:r>
              <a:br/>
              <a:r>
                <a:rPr lang="zh-CN" sz="2100" dirty="0">
                  <a:solidFill>
                    <a:schemeClr val="accent1"/>
                  </a:solidFill>
                  <a:latin typeface="+mn-lt"/>
                  <a:ea typeface="+mn-ea"/>
                  <a:cs typeface="+mn-cs"/>
                </a:rPr>
                <a:t>setVideoFrameRate</a:t>
              </a:r>
            </a:p>
          </p:txBody>
        </p:sp>
      </p:grpSp>
      <p:grpSp>
        <p:nvGrpSpPr>
          <p:cNvPr id="15" name="Group 15"/>
          <p:cNvGrpSpPr/>
          <p:nvPr/>
        </p:nvGrpSpPr>
        <p:grpSpPr>
          <a:xfrm>
            <a:off x="597408" y="4046220"/>
            <a:ext cx="8424672" cy="1917192"/>
            <a:chOff x="597408" y="4046220"/>
            <a:chExt cx="8424672" cy="1917192"/>
          </a:xfrm>
        </p:grpSpPr>
        <p:sp>
          <p:nvSpPr>
            <p:cNvPr id="12" name="TextBox 12"/>
            <p:cNvSpPr txBox="1"/>
            <p:nvPr/>
          </p:nvSpPr>
          <p:spPr>
            <a:xfrm>
              <a:off x="597408" y="4046220"/>
              <a:ext cx="680923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两种设置作用于不同对象，后端能力仍需确认。</a:t>
              </a:r>
            </a:p>
          </p:txBody>
        </p:sp>
        <p:sp>
          <p:nvSpPr>
            <p:cNvPr id="13" name="TextBox 13"/>
            <p:cNvSpPr txBox="1"/>
            <p:nvPr/>
          </p:nvSpPr>
          <p:spPr>
            <a:xfrm>
              <a:off x="597408" y="4770120"/>
              <a:ext cx="745540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不能把一种输入分辨率与另一格式帧率拼接成保证。</a:t>
              </a:r>
            </a:p>
          </p:txBody>
        </p:sp>
        <p:sp>
          <p:nvSpPr>
            <p:cNvPr id="14" name="TextBox 14"/>
            <p:cNvSpPr txBox="1"/>
            <p:nvPr/>
          </p:nvSpPr>
          <p:spPr>
            <a:xfrm>
              <a:off x="597408" y="5494020"/>
              <a:ext cx="842467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设置值表达请求；实际录像的尺寸、帧率要读取文件核对。</a:t>
              </a:r>
            </a:p>
          </p:txBody>
        </p:sp>
      </p:grpSp>
      <p:sp>
        <p:nvSpPr>
          <p:cNvPr id="16" name="TextBox 16"/>
          <p:cNvSpPr txBox="1"/>
          <p:nvPr/>
        </p:nvSpPr>
        <p:spPr>
          <a:xfrm>
            <a:off x="603504" y="6404610"/>
            <a:ext cx="5841492"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视频参数不套用Windows音频采样率与声道忽略规则 · F081、F110 · 34 / 44</a:t>
            </a:r>
          </a:p>
        </p:txBody>
      </p:sp>
    </p:spTree>
  </p:cSld>
  <p:clrMapOvr>
    <a:masterClrMapping/>
  </p:clrMapOvr>
  <p:transition xmlns:p14="http://schemas.microsoft.com/office/powerpoint/2010/main" p14:dur="400">
    <p:fade/>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无声与有声录像的输入选择</a:t>
              </a:r>
            </a:p>
          </p:txBody>
        </p:sp>
      </p:grpSp>
      <p:grpSp>
        <p:nvGrpSpPr>
          <p:cNvPr id="8" name="Group 8"/>
          <p:cNvGrpSpPr/>
          <p:nvPr/>
        </p:nvGrpSpPr>
        <p:grpSpPr>
          <a:xfrm>
            <a:off x="609600" y="1828800"/>
            <a:ext cx="5334000" cy="1752600"/>
            <a:chOff x="609600" y="1828800"/>
            <a:chExt cx="5334000" cy="1752600"/>
          </a:xfrm>
        </p:grpSpPr>
        <p:sp>
          <p:nvSpPr>
            <p:cNvPr id="4" name="Rectangle 4"/>
            <p:cNvSpPr/>
            <p:nvPr/>
          </p:nvSpPr>
          <p:spPr>
            <a:xfrm>
              <a:off x="609600" y="1828800"/>
              <a:ext cx="5334000" cy="1752600"/>
            </a:xfrm>
            <a:prstGeom prst="rect">
              <a:avLst/>
            </a:prstGeom>
            <a:solidFill>
              <a:schemeClr val="lt2"/>
            </a:solidFill>
            <a:ln>
              <a:noFill/>
            </a:ln>
          </p:spPr>
        </p:sp>
        <p:sp>
          <p:nvSpPr>
            <p:cNvPr id="5" name="TextBox 5"/>
            <p:cNvSpPr txBox="1"/>
            <p:nvPr/>
          </p:nvSpPr>
          <p:spPr>
            <a:xfrm>
              <a:off x="826008" y="2065020"/>
              <a:ext cx="1316736" cy="469392"/>
            </a:xfrm>
            <a:prstGeom prst="rect">
              <a:avLst/>
            </a:prstGeom>
            <a:noFill/>
            <a:ln>
              <a:noFill/>
            </a:ln>
          </p:spPr>
          <p:txBody>
            <a:bodyPr wrap="none" lIns="0" tIns="0" rIns="0" bIns="0" anchor="t" anchorCtr="0">
              <a:spAutoFit/>
            </a:bodyPr>
            <a:lstStyle/>
            <a:p>
              <a:pPr algn="l"/>
              <a:r>
                <a:rPr lang="zh-CN" sz="2400" b="1" dirty="0">
                  <a:solidFill>
                    <a:schemeClr val="accent1"/>
                  </a:solidFill>
                  <a:latin typeface="+mn-lt"/>
                  <a:ea typeface="+mn-ea"/>
                  <a:cs typeface="+mn-cs"/>
                </a:rPr>
                <a:t>无声录像</a:t>
              </a:r>
            </a:p>
          </p:txBody>
        </p:sp>
        <p:sp>
          <p:nvSpPr>
            <p:cNvPr id="6" name="TextBox 6"/>
            <p:cNvSpPr txBox="1"/>
            <p:nvPr/>
          </p:nvSpPr>
          <p:spPr>
            <a:xfrm>
              <a:off x="827532" y="2592705"/>
              <a:ext cx="5017753"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session-&gt;setAudioInput(nullptr);</a:t>
              </a:r>
            </a:p>
          </p:txBody>
        </p:sp>
        <p:sp>
          <p:nvSpPr>
            <p:cNvPr id="7" name="TextBox 7"/>
            <p:cNvSpPr txBox="1"/>
            <p:nvPr/>
          </p:nvSpPr>
          <p:spPr>
            <a:xfrm>
              <a:off x="826008" y="2979420"/>
              <a:ext cx="3901440" cy="469392"/>
            </a:xfrm>
            <a:prstGeom prst="rect">
              <a:avLst/>
            </a:prstGeom>
            <a:noFill/>
            <a:ln>
              <a:noFill/>
            </a:ln>
          </p:spPr>
          <p:txBody>
            <a:bodyPr wrap="none" lIns="0" tIns="0" rIns="0" bIns="0" anchor="t" anchorCtr="0">
              <a:spAutoFit/>
            </a:bodyPr>
            <a:lstStyle/>
            <a:p>
              <a:pPr algn="l"/>
              <a:r>
                <a:rPr lang="zh-CN" sz="2400" dirty="0">
                  <a:solidFill>
                    <a:schemeClr val="accent1"/>
                  </a:solidFill>
                  <a:latin typeface="+mn-lt"/>
                  <a:ea typeface="+mn-ea"/>
                  <a:cs typeface="+mn-cs"/>
                </a:rPr>
                <a:t>明确解除原来的音频关联。</a:t>
              </a:r>
            </a:p>
          </p:txBody>
        </p:sp>
      </p:grpSp>
      <p:grpSp>
        <p:nvGrpSpPr>
          <p:cNvPr id="13" name="Group 13"/>
          <p:cNvGrpSpPr/>
          <p:nvPr/>
        </p:nvGrpSpPr>
        <p:grpSpPr>
          <a:xfrm>
            <a:off x="6248400" y="1828800"/>
            <a:ext cx="5334000" cy="1752600"/>
            <a:chOff x="6248400" y="1828800"/>
            <a:chExt cx="5334000" cy="1752600"/>
          </a:xfrm>
        </p:grpSpPr>
        <p:sp>
          <p:nvSpPr>
            <p:cNvPr id="9" name="Rectangle 9"/>
            <p:cNvSpPr/>
            <p:nvPr/>
          </p:nvSpPr>
          <p:spPr>
            <a:xfrm>
              <a:off x="6248400" y="1828800"/>
              <a:ext cx="5334000" cy="1752600"/>
            </a:xfrm>
            <a:prstGeom prst="rect">
              <a:avLst/>
            </a:prstGeom>
            <a:solidFill>
              <a:schemeClr val="lt2"/>
            </a:solidFill>
            <a:ln>
              <a:noFill/>
            </a:ln>
          </p:spPr>
        </p:sp>
        <p:sp>
          <p:nvSpPr>
            <p:cNvPr id="10" name="TextBox 10"/>
            <p:cNvSpPr txBox="1"/>
            <p:nvPr/>
          </p:nvSpPr>
          <p:spPr>
            <a:xfrm>
              <a:off x="6464808" y="2065020"/>
              <a:ext cx="1316736" cy="469392"/>
            </a:xfrm>
            <a:prstGeom prst="rect">
              <a:avLst/>
            </a:prstGeom>
            <a:noFill/>
            <a:ln>
              <a:noFill/>
            </a:ln>
          </p:spPr>
          <p:txBody>
            <a:bodyPr wrap="none" lIns="0" tIns="0" rIns="0" bIns="0" anchor="t" anchorCtr="0">
              <a:spAutoFit/>
            </a:bodyPr>
            <a:lstStyle/>
            <a:p>
              <a:pPr algn="l"/>
              <a:r>
                <a:rPr lang="zh-CN" sz="2400" b="1" dirty="0">
                  <a:solidFill>
                    <a:schemeClr val="accent1"/>
                  </a:solidFill>
                  <a:latin typeface="+mn-lt"/>
                  <a:ea typeface="+mn-ea"/>
                  <a:cs typeface="+mn-cs"/>
                </a:rPr>
                <a:t>有声录像</a:t>
              </a:r>
            </a:p>
          </p:txBody>
        </p:sp>
        <p:sp>
          <p:nvSpPr>
            <p:cNvPr id="11" name="TextBox 11"/>
            <p:cNvSpPr txBox="1"/>
            <p:nvPr/>
          </p:nvSpPr>
          <p:spPr>
            <a:xfrm>
              <a:off x="6466332" y="2592705"/>
              <a:ext cx="4707042"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session-&gt;setAudioInput(input);</a:t>
              </a:r>
            </a:p>
          </p:txBody>
        </p:sp>
        <p:sp>
          <p:nvSpPr>
            <p:cNvPr id="12" name="TextBox 12"/>
            <p:cNvSpPr txBox="1"/>
            <p:nvPr/>
          </p:nvSpPr>
          <p:spPr>
            <a:xfrm>
              <a:off x="6464808" y="2979420"/>
              <a:ext cx="4466844" cy="469392"/>
            </a:xfrm>
            <a:prstGeom prst="rect">
              <a:avLst/>
            </a:prstGeom>
            <a:noFill/>
            <a:ln>
              <a:noFill/>
            </a:ln>
          </p:spPr>
          <p:txBody>
            <a:bodyPr wrap="none" lIns="0" tIns="0" rIns="0" bIns="0" anchor="t" anchorCtr="0">
              <a:spAutoFit/>
            </a:bodyPr>
            <a:lstStyle/>
            <a:p>
              <a:pPr algn="l"/>
              <a:r>
                <a:rPr lang="zh-CN" sz="2400" dirty="0">
                  <a:solidFill>
                    <a:schemeClr val="accent1"/>
                  </a:solidFill>
                  <a:latin typeface="+mn-lt"/>
                  <a:ea typeface="+mn-ea"/>
                  <a:cs typeface="+mn-cs"/>
                </a:rPr>
                <a:t>input使用有效的麦克风设备。</a:t>
              </a:r>
            </a:p>
          </p:txBody>
        </p:sp>
      </p:grpSp>
      <p:grpSp>
        <p:nvGrpSpPr>
          <p:cNvPr id="17" name="Group 17"/>
          <p:cNvGrpSpPr/>
          <p:nvPr/>
        </p:nvGrpSpPr>
        <p:grpSpPr>
          <a:xfrm>
            <a:off x="597408" y="4046220"/>
            <a:ext cx="9117178" cy="1917192"/>
            <a:chOff x="597408" y="4046220"/>
            <a:chExt cx="9117178" cy="1917192"/>
          </a:xfrm>
        </p:grpSpPr>
        <p:sp>
          <p:nvSpPr>
            <p:cNvPr id="14" name="TextBox 14"/>
            <p:cNvSpPr txBox="1"/>
            <p:nvPr/>
          </p:nvSpPr>
          <p:spPr>
            <a:xfrm>
              <a:off x="597408" y="4046220"/>
              <a:ext cx="551688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摄像头预览与拍照不要求麦克风输入。</a:t>
              </a:r>
            </a:p>
          </p:txBody>
        </p:sp>
        <p:sp>
          <p:nvSpPr>
            <p:cNvPr id="15" name="TextBox 15"/>
            <p:cNvSpPr txBox="1"/>
            <p:nvPr/>
          </p:nvSpPr>
          <p:spPr>
            <a:xfrm>
              <a:off x="597408" y="4770120"/>
              <a:ext cx="911717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有声录像另准备QAudioInput；缺设备时说明本次条件不满足。</a:t>
              </a:r>
            </a:p>
          </p:txBody>
        </p:sp>
        <p:sp>
          <p:nvSpPr>
            <p:cNvPr id="16" name="TextBox 16"/>
            <p:cNvSpPr txBox="1"/>
            <p:nvPr/>
          </p:nvSpPr>
          <p:spPr>
            <a:xfrm>
              <a:off x="597408" y="5494020"/>
              <a:ext cx="810158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音视频编码与容器一起检查，配置只在本轮开始前修改。</a:t>
              </a:r>
            </a:p>
          </p:txBody>
        </p:sp>
      </p:grpSp>
      <p:sp>
        <p:nvSpPr>
          <p:cNvPr id="18" name="TextBox 18"/>
          <p:cNvSpPr txBox="1"/>
          <p:nvPr/>
        </p:nvSpPr>
        <p:spPr>
          <a:xfrm>
            <a:off x="603504" y="6404610"/>
            <a:ext cx="628863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跳过创建麦克风，不表示此前关联已经解除 · F060、F074、F080、F112 · 35 / 44</a:t>
            </a:r>
          </a:p>
        </p:txBody>
      </p:sp>
    </p:spTree>
  </p:cSld>
  <p:clrMapOvr>
    <a:masterClrMapping/>
  </p:clrMapOvr>
  <p:transition xmlns:p14="http://schemas.microsoft.com/office/powerpoint/2010/main" p14:dur="400">
    <p:fade/>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8123377" cy="819150"/>
            <a:chOff x="590550" y="613410"/>
            <a:chExt cx="8123377" cy="819150"/>
          </a:xfrm>
        </p:grpSpPr>
        <p:sp>
          <p:nvSpPr>
            <p:cNvPr id="2" name="TextBox 2"/>
            <p:cNvSpPr txBox="1"/>
            <p:nvPr/>
          </p:nvSpPr>
          <p:spPr>
            <a:xfrm>
              <a:off x="590550" y="613410"/>
              <a:ext cx="8123377"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质量与输出路径准备好再record</a:t>
              </a:r>
            </a:p>
          </p:txBody>
        </p:sp>
      </p:grpSp>
      <p:grpSp>
        <p:nvGrpSpPr>
          <p:cNvPr id="6" name="Group 6"/>
          <p:cNvGrpSpPr/>
          <p:nvPr/>
        </p:nvGrpSpPr>
        <p:grpSpPr>
          <a:xfrm>
            <a:off x="609600" y="1828800"/>
            <a:ext cx="10972800" cy="2628900"/>
            <a:chOff x="609600" y="1828800"/>
            <a:chExt cx="10972800" cy="2628900"/>
          </a:xfrm>
        </p:grpSpPr>
        <p:sp>
          <p:nvSpPr>
            <p:cNvPr id="4" name="Rectangle 4"/>
            <p:cNvSpPr/>
            <p:nvPr/>
          </p:nvSpPr>
          <p:spPr>
            <a:xfrm>
              <a:off x="609600" y="1828800"/>
              <a:ext cx="10972800" cy="2628900"/>
            </a:xfrm>
            <a:prstGeom prst="rect">
              <a:avLst/>
            </a:prstGeom>
            <a:solidFill>
              <a:schemeClr val="lt2"/>
            </a:solidFill>
            <a:ln>
              <a:noFill/>
            </a:ln>
          </p:spPr>
        </p:sp>
        <p:sp>
          <p:nvSpPr>
            <p:cNvPr id="5" name="TextBox 5"/>
            <p:cNvSpPr txBox="1"/>
            <p:nvPr/>
          </p:nvSpPr>
          <p:spPr>
            <a:xfrm>
              <a:off x="827532" y="1983105"/>
              <a:ext cx="8089011" cy="21252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recorder-&gt;setEncodingMode(</a:t>
              </a:r>
              <a:br/>
              <a:r>
                <a:rPr lang="zh-CN" sz="2100" dirty="0">
                  <a:solidFill>
                    <a:schemeClr val="dk1"/>
                  </a:solidFill>
                  <a:latin typeface="+mn-lt"/>
                  <a:ea typeface="+mn-ea"/>
                  <a:cs typeface="+mn-cs"/>
                </a:rPr>
                <a:t xml:space="preserve">    QMediaRecorder::ConstantQualityEncoding);</a:t>
              </a:r>
              <a:br/>
              <a:r>
                <a:rPr lang="zh-CN" sz="2100" dirty="0">
                  <a:solidFill>
                    <a:schemeClr val="dk1"/>
                  </a:solidFill>
                  <a:latin typeface="+mn-lt"/>
                  <a:ea typeface="+mn-ea"/>
                  <a:cs typeface="+mn-cs"/>
                </a:rPr>
                <a:t>recorder-&gt;setQuality(QMediaRecorder::NormalQuality);</a:t>
              </a:r>
              <a:br/>
              <a:r>
                <a:rPr lang="zh-CN" sz="2100" dirty="0">
                  <a:solidFill>
                    <a:schemeClr val="dk1"/>
                  </a:solidFill>
                  <a:latin typeface="+mn-lt"/>
                  <a:ea typeface="+mn-ea"/>
                  <a:cs typeface="+mn-cs"/>
                </a:rPr>
                <a:t>recorder-&gt;setOutputLocation(QUrl::fromLocalFile(path));</a:t>
              </a:r>
              <a:br/>
              <a:r>
                <a:rPr lang="zh-CN" sz="2100" dirty="0">
                  <a:solidFill>
                    <a:schemeClr val="dk1"/>
                  </a:solidFill>
                  <a:latin typeface="+mn-lt"/>
                  <a:ea typeface="+mn-ea"/>
                  <a:cs typeface="+mn-cs"/>
                </a:rPr>
                <a:t>startIssued = true;</a:t>
              </a:r>
              <a:br/>
              <a:r>
                <a:rPr lang="zh-CN" sz="2100" dirty="0">
                  <a:solidFill>
                    <a:schemeClr val="dk1"/>
                  </a:solidFill>
                  <a:latin typeface="+mn-lt"/>
                  <a:ea typeface="+mn-ea"/>
                  <a:cs typeface="+mn-cs"/>
                </a:rPr>
                <a:t>recorder-&gt;record();</a:t>
              </a:r>
            </a:p>
          </p:txBody>
        </p:sp>
      </p:grpSp>
      <p:grpSp>
        <p:nvGrpSpPr>
          <p:cNvPr id="10" name="Group 10"/>
          <p:cNvGrpSpPr/>
          <p:nvPr/>
        </p:nvGrpSpPr>
        <p:grpSpPr>
          <a:xfrm>
            <a:off x="597408" y="4884420"/>
            <a:ext cx="10237927" cy="1307592"/>
            <a:chOff x="597408" y="4884420"/>
            <a:chExt cx="10237927" cy="1307592"/>
          </a:xfrm>
        </p:grpSpPr>
        <p:sp>
          <p:nvSpPr>
            <p:cNvPr id="7" name="TextBox 7"/>
            <p:cNvSpPr txBox="1"/>
            <p:nvPr/>
          </p:nvSpPr>
          <p:spPr>
            <a:xfrm>
              <a:off x="597408" y="4884420"/>
              <a:ext cx="978164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这是独立录像的新轮分支；path是新可写目标，设备和通知已准备。</a:t>
              </a:r>
            </a:p>
          </p:txBody>
        </p:sp>
        <p:sp>
          <p:nvSpPr>
            <p:cNvPr id="8" name="TextBox 8"/>
            <p:cNvSpPr txBox="1"/>
            <p:nvPr/>
          </p:nvSpPr>
          <p:spPr>
            <a:xfrm>
              <a:off x="597408" y="5303520"/>
              <a:ext cx="8709355"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本轮未开始、Stopped且无收尾或关闭请求，才设置新参数。</a:t>
              </a:r>
            </a:p>
          </p:txBody>
        </p:sp>
        <p:sp>
          <p:nvSpPr>
            <p:cNvPr id="9" name="TextBox 9"/>
            <p:cNvSpPr txBox="1"/>
            <p:nvPr/>
          </p:nvSpPr>
          <p:spPr>
            <a:xfrm>
              <a:off x="597408" y="5722620"/>
              <a:ext cx="10237927"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Paused恢复只record，不重设路径和配置；Recording拒绝重复开始。</a:t>
              </a:r>
            </a:p>
          </p:txBody>
        </p:sp>
      </p:grpSp>
      <p:sp>
        <p:nvSpPr>
          <p:cNvPr id="11" name="TextBox 11"/>
          <p:cNvSpPr txBox="1"/>
          <p:nvPr/>
        </p:nvSpPr>
        <p:spPr>
          <a:xfrm>
            <a:off x="603504" y="6404610"/>
            <a:ext cx="7616190"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开始标记先于请求；ConstantQuality不同时固定码率 · F081、F083—F085、F239、F243 · 36 / 44</a:t>
            </a:r>
          </a:p>
        </p:txBody>
      </p:sp>
    </p:spTree>
  </p:cSld>
  <p:clrMapOvr>
    <a:masterClrMapping/>
  </p:clrMapOvr>
  <p:transition xmlns:p14="http://schemas.microsoft.com/office/powerpoint/2010/main" p14:dur="400">
    <p:fade/>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录像状态、错误与实际文件</a:t>
              </a:r>
            </a:p>
          </p:txBody>
        </p:sp>
      </p:grpSp>
      <p:grpSp>
        <p:nvGrpSpPr>
          <p:cNvPr id="10" name="Group 10"/>
          <p:cNvGrpSpPr/>
          <p:nvPr/>
        </p:nvGrpSpPr>
        <p:grpSpPr>
          <a:xfrm>
            <a:off x="597408" y="1950720"/>
            <a:ext cx="9678619" cy="4088892"/>
            <a:chOff x="597408" y="1950720"/>
            <a:chExt cx="9678619" cy="4088892"/>
          </a:xfrm>
        </p:grpSpPr>
        <p:sp>
          <p:nvSpPr>
            <p:cNvPr id="4" name="TextBox 4"/>
            <p:cNvSpPr txBox="1"/>
            <p:nvPr/>
          </p:nvSpPr>
          <p:spPr>
            <a:xfrm>
              <a:off x="597408" y="1950720"/>
              <a:ext cx="625388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durationChanged显示录制器报告的时长。</a:t>
              </a:r>
            </a:p>
          </p:txBody>
        </p:sp>
        <p:sp>
          <p:nvSpPr>
            <p:cNvPr id="5" name="TextBox 5"/>
            <p:cNvSpPr txBox="1"/>
            <p:nvPr/>
          </p:nvSpPr>
          <p:spPr>
            <a:xfrm>
              <a:off x="597408" y="2674620"/>
              <a:ext cx="6506261"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recorderStateChanged表示用户请求状态。</a:t>
              </a:r>
            </a:p>
          </p:txBody>
        </p:sp>
        <p:sp>
          <p:nvSpPr>
            <p:cNvPr id="6" name="TextBox 6"/>
            <p:cNvSpPr txBox="1"/>
            <p:nvPr/>
          </p:nvSpPr>
          <p:spPr>
            <a:xfrm>
              <a:off x="597408" y="3398520"/>
              <a:ext cx="704545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错误报告失败，actualLocation说明实际位置。</a:t>
              </a:r>
            </a:p>
          </p:txBody>
        </p:sp>
        <p:sp>
          <p:nvSpPr>
            <p:cNvPr id="7" name="TextBox 7"/>
            <p:cNvSpPr txBox="1"/>
            <p:nvPr/>
          </p:nvSpPr>
          <p:spPr>
            <a:xfrm>
              <a:off x="597408" y="4122420"/>
              <a:ext cx="7740091"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Stopped也可能来自错误路径，不能独自判文件成功。</a:t>
              </a:r>
            </a:p>
          </p:txBody>
        </p:sp>
        <p:sp>
          <p:nvSpPr>
            <p:cNvPr id="8" name="TextBox 8"/>
            <p:cNvSpPr txBox="1"/>
            <p:nvPr/>
          </p:nvSpPr>
          <p:spPr>
            <a:xfrm>
              <a:off x="597408" y="4846320"/>
              <a:ext cx="8374075"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6.2.3公开API没有独立finished或finalized成功信号。</a:t>
              </a:r>
            </a:p>
          </p:txBody>
        </p:sp>
        <p:sp>
          <p:nvSpPr>
            <p:cNvPr id="9" name="TextBox 9"/>
            <p:cNvSpPr txBox="1"/>
            <p:nvPr/>
          </p:nvSpPr>
          <p:spPr>
            <a:xfrm>
              <a:off x="597408" y="5570220"/>
              <a:ext cx="9678619"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停止返回且本轮Stopped后，核对开头、结尾、画面、时长和声音。</a:t>
              </a:r>
            </a:p>
          </p:txBody>
        </p:sp>
      </p:grpSp>
      <p:sp>
        <p:nvSpPr>
          <p:cNvPr id="11" name="TextBox 11"/>
          <p:cNvSpPr txBox="1"/>
          <p:nvPr/>
        </p:nvSpPr>
        <p:spPr>
          <a:xfrm>
            <a:off x="603504" y="6404610"/>
            <a:ext cx="9218371"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保存错误与核对决定后结束本轮业务；不推广到混合拍照保存链 · F081—F083、F085、F202—F204、F239、F243 · 37 / 44</a:t>
            </a:r>
          </a:p>
        </p:txBody>
      </p:sp>
    </p:spTree>
  </p:cSld>
  <p:clrMapOvr>
    <a:masterClrMapping/>
  </p:clrMapOvr>
  <p:transition xmlns:p14="http://schemas.microsoft.com/office/powerpoint/2010/main" p14:dur="400">
    <p:fade/>
  </p:transition>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7388352" cy="819150"/>
            <a:chOff x="590550" y="613410"/>
            <a:chExt cx="7388352" cy="819150"/>
          </a:xfrm>
        </p:grpSpPr>
        <p:sp>
          <p:nvSpPr>
            <p:cNvPr id="2" name="TextBox 2"/>
            <p:cNvSpPr txBox="1"/>
            <p:nvPr/>
          </p:nvSpPr>
          <p:spPr>
            <a:xfrm>
              <a:off x="590550" y="613410"/>
              <a:ext cx="7388352"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照片核对不证明保存任务退出</a:t>
              </a:r>
            </a:p>
          </p:txBody>
        </p:sp>
      </p:grpSp>
      <p:grpSp>
        <p:nvGrpSpPr>
          <p:cNvPr id="7" name="Group 7"/>
          <p:cNvGrpSpPr/>
          <p:nvPr/>
        </p:nvGrpSpPr>
        <p:grpSpPr>
          <a:xfrm>
            <a:off x="609600" y="1828800"/>
            <a:ext cx="5105400" cy="1752600"/>
            <a:chOff x="609600" y="1828800"/>
            <a:chExt cx="5105400" cy="1752600"/>
          </a:xfrm>
        </p:grpSpPr>
        <p:sp>
          <p:nvSpPr>
            <p:cNvPr id="4" name="Rectangle 4"/>
            <p:cNvSpPr/>
            <p:nvPr/>
          </p:nvSpPr>
          <p:spPr>
            <a:xfrm>
              <a:off x="609600" y="1828800"/>
              <a:ext cx="5105400" cy="1752600"/>
            </a:xfrm>
            <a:prstGeom prst="rect">
              <a:avLst/>
            </a:prstGeom>
            <a:solidFill>
              <a:schemeClr val="lt2"/>
            </a:solidFill>
            <a:ln>
              <a:noFill/>
            </a:ln>
          </p:spPr>
        </p:sp>
        <p:sp>
          <p:nvSpPr>
            <p:cNvPr id="5" name="TextBox 5"/>
            <p:cNvSpPr txBox="1"/>
            <p:nvPr/>
          </p:nvSpPr>
          <p:spPr>
            <a:xfrm>
              <a:off x="826008" y="2065020"/>
              <a:ext cx="1639824" cy="469392"/>
            </a:xfrm>
            <a:prstGeom prst="rect">
              <a:avLst/>
            </a:prstGeom>
            <a:noFill/>
            <a:ln>
              <a:noFill/>
            </a:ln>
          </p:spPr>
          <p:txBody>
            <a:bodyPr wrap="none" lIns="0" tIns="0" rIns="0" bIns="0" anchor="t" anchorCtr="0">
              <a:spAutoFit/>
            </a:bodyPr>
            <a:lstStyle/>
            <a:p>
              <a:pPr algn="l"/>
              <a:r>
                <a:rPr lang="zh-CN" sz="2400" b="1" dirty="0">
                  <a:solidFill>
                    <a:schemeClr val="accent1"/>
                  </a:solidFill>
                  <a:latin typeface="+mn-lt"/>
                  <a:ea typeface="+mn-ea"/>
                  <a:cs typeface="+mn-cs"/>
                </a:rPr>
                <a:t>保存函数内</a:t>
              </a:r>
            </a:p>
          </p:txBody>
        </p:sp>
        <p:sp>
          <p:nvSpPr>
            <p:cNvPr id="6" name="TextBox 6"/>
            <p:cNvSpPr txBox="1"/>
            <p:nvPr/>
          </p:nvSpPr>
          <p:spPr>
            <a:xfrm>
              <a:off x="826008" y="2560320"/>
              <a:ext cx="29199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accent1"/>
                  </a:solidFill>
                  <a:latin typeface="+mn-lt"/>
                  <a:ea typeface="+mn-ea"/>
                  <a:cs typeface="+mn-cs"/>
                </a:rPr>
                <a:t>imageSaved被排队，</a:t>
              </a:r>
              <a:br/>
              <a:r>
                <a:rPr lang="zh-CN" sz="2400" dirty="0">
                  <a:solidFill>
                    <a:schemeClr val="accent1"/>
                  </a:solidFill>
                  <a:latin typeface="+mn-lt"/>
                  <a:ea typeface="+mn-ea"/>
                  <a:cs typeface="+mn-cs"/>
                </a:rPr>
                <a:t>此时函数尚未返回。</a:t>
              </a:r>
            </a:p>
          </p:txBody>
        </p:sp>
      </p:grpSp>
      <p:grpSp>
        <p:nvGrpSpPr>
          <p:cNvPr id="9" name="Group 9"/>
          <p:cNvGrpSpPr/>
          <p:nvPr/>
        </p:nvGrpSpPr>
        <p:grpSpPr>
          <a:xfrm>
            <a:off x="5753100" y="2619375"/>
            <a:ext cx="666750" cy="1"/>
            <a:chOff x="5753100" y="2619375"/>
            <a:chExt cx="666750" cy="1"/>
          </a:xfrm>
        </p:grpSpPr>
        <p:sp>
          <p:nvSpPr>
            <p:cNvPr id="8" name="Line 8"/>
            <p:cNvSpPr/>
            <p:nvPr/>
          </p:nvSpPr>
          <p:spPr>
            <a:xfrm>
              <a:off x="5753100" y="2619375"/>
              <a:ext cx="666750" cy="1"/>
            </a:xfrm>
            <a:prstGeom prst="line">
              <a:avLst/>
            </a:prstGeom>
            <a:noFill/>
            <a:ln w="28575">
              <a:solidFill>
                <a:schemeClr val="accent2"/>
              </a:solidFill>
              <a:tailEnd type="triangle" w="lg" len="lg"/>
            </a:ln>
          </p:spPr>
        </p:sp>
      </p:grpSp>
      <p:grpSp>
        <p:nvGrpSpPr>
          <p:cNvPr id="13" name="Group 13"/>
          <p:cNvGrpSpPr/>
          <p:nvPr/>
        </p:nvGrpSpPr>
        <p:grpSpPr>
          <a:xfrm>
            <a:off x="6477000" y="1828800"/>
            <a:ext cx="5105400" cy="1752600"/>
            <a:chOff x="6477000" y="1828800"/>
            <a:chExt cx="5105400" cy="1752600"/>
          </a:xfrm>
        </p:grpSpPr>
        <p:sp>
          <p:nvSpPr>
            <p:cNvPr id="10" name="Rectangle 10"/>
            <p:cNvSpPr/>
            <p:nvPr/>
          </p:nvSpPr>
          <p:spPr>
            <a:xfrm>
              <a:off x="6477000" y="1828800"/>
              <a:ext cx="5105400" cy="1752600"/>
            </a:xfrm>
            <a:prstGeom prst="rect">
              <a:avLst/>
            </a:prstGeom>
            <a:solidFill>
              <a:schemeClr val="lt2"/>
            </a:solidFill>
            <a:ln>
              <a:noFill/>
            </a:ln>
          </p:spPr>
        </p:sp>
        <p:sp>
          <p:nvSpPr>
            <p:cNvPr id="11" name="TextBox 11"/>
            <p:cNvSpPr txBox="1"/>
            <p:nvPr/>
          </p:nvSpPr>
          <p:spPr>
            <a:xfrm>
              <a:off x="6693408" y="2065020"/>
              <a:ext cx="2609088" cy="469392"/>
            </a:xfrm>
            <a:prstGeom prst="rect">
              <a:avLst/>
            </a:prstGeom>
            <a:noFill/>
            <a:ln>
              <a:noFill/>
            </a:ln>
          </p:spPr>
          <p:txBody>
            <a:bodyPr wrap="none" lIns="0" tIns="0" rIns="0" bIns="0" anchor="t" anchorCtr="0">
              <a:spAutoFit/>
            </a:bodyPr>
            <a:lstStyle/>
            <a:p>
              <a:pPr algn="l"/>
              <a:r>
                <a:rPr lang="zh-CN" sz="2400" b="1" dirty="0">
                  <a:solidFill>
                    <a:schemeClr val="accent1"/>
                  </a:solidFill>
                  <a:latin typeface="+mn-lt"/>
                  <a:ea typeface="+mn-ea"/>
                  <a:cs typeface="+mn-cs"/>
                </a:rPr>
                <a:t>任务函数返回以后</a:t>
              </a:r>
            </a:p>
          </p:txBody>
        </p:sp>
        <p:sp>
          <p:nvSpPr>
            <p:cNvPr id="12" name="TextBox 12"/>
            <p:cNvSpPr txBox="1"/>
            <p:nvPr/>
          </p:nvSpPr>
          <p:spPr>
            <a:xfrm>
              <a:off x="6693408" y="2560320"/>
              <a:ext cx="295046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accent1"/>
                  </a:solidFill>
                  <a:latin typeface="+mn-lt"/>
                  <a:ea typeface="+mn-ea"/>
                  <a:cs typeface="+mn-cs"/>
                </a:rPr>
                <a:t>QtConcurrent才报告</a:t>
              </a:r>
              <a:br/>
              <a:r>
                <a:rPr lang="zh-CN" sz="2400" dirty="0">
                  <a:solidFill>
                    <a:schemeClr val="accent1"/>
                  </a:solidFill>
                  <a:latin typeface="+mn-lt"/>
                  <a:ea typeface="+mn-ea"/>
                  <a:cs typeface="+mn-cs"/>
                </a:rPr>
                <a:t>该任务finished。</a:t>
              </a:r>
            </a:p>
          </p:txBody>
        </p:sp>
      </p:grpSp>
      <p:grpSp>
        <p:nvGrpSpPr>
          <p:cNvPr id="18" name="Group 18"/>
          <p:cNvGrpSpPr/>
          <p:nvPr/>
        </p:nvGrpSpPr>
        <p:grpSpPr>
          <a:xfrm>
            <a:off x="597408" y="4046220"/>
            <a:ext cx="9309593" cy="2069592"/>
            <a:chOff x="597408" y="4046220"/>
            <a:chExt cx="9309593" cy="2069592"/>
          </a:xfrm>
        </p:grpSpPr>
        <p:sp>
          <p:nvSpPr>
            <p:cNvPr id="14" name="TextBox 14"/>
            <p:cNvSpPr txBox="1"/>
            <p:nvPr/>
          </p:nvSpPr>
          <p:spPr>
            <a:xfrm>
              <a:off x="597408" y="4046220"/>
              <a:ext cx="9309593"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Windows 6.2.3后台保存持有原始this，返回的Future被丢弃。</a:t>
              </a:r>
            </a:p>
          </p:txBody>
        </p:sp>
        <p:sp>
          <p:nvSpPr>
            <p:cNvPr id="15" name="TextBox 15"/>
            <p:cNvSpPr txBox="1"/>
            <p:nvPr/>
          </p:nvSpPr>
          <p:spPr>
            <a:xfrm>
              <a:off x="597408" y="4579620"/>
              <a:ext cx="6690055"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photoPending只记录本例是否还在处理结果。</a:t>
              </a:r>
            </a:p>
          </p:txBody>
        </p:sp>
        <p:sp>
          <p:nvSpPr>
            <p:cNvPr id="16" name="TextBox 16"/>
            <p:cNvSpPr txBox="1"/>
            <p:nvPr/>
          </p:nvSpPr>
          <p:spPr>
            <a:xfrm>
              <a:off x="597408" y="5113020"/>
              <a:ext cx="874776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照片核对通过、收到通知或解除等待，不证明任务已经退出。</a:t>
              </a:r>
            </a:p>
          </p:txBody>
        </p:sp>
        <p:sp>
          <p:nvSpPr>
            <p:cNvPr id="17" name="TextBox 17"/>
            <p:cNvSpPr txBox="1"/>
            <p:nvPr/>
          </p:nvSpPr>
          <p:spPr>
            <a:xfrm>
              <a:off x="597408" y="5646420"/>
              <a:ext cx="583996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这些条件不能触发拍照对象的自动销毁。</a:t>
              </a:r>
            </a:p>
          </p:txBody>
        </p:sp>
      </p:grpSp>
      <p:sp>
        <p:nvSpPr>
          <p:cNvPr id="19" name="TextBox 19"/>
          <p:cNvSpPr txBox="1"/>
          <p:nvPr/>
        </p:nvSpPr>
        <p:spPr>
          <a:xfrm>
            <a:off x="603504" y="6404610"/>
            <a:ext cx="6383579"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丢弃Future不等待或取消任务；图示为源码调用顺序 · F237、F239—F242 · 38 / 44</a:t>
            </a:r>
          </a:p>
        </p:txBody>
      </p:sp>
    </p:spTree>
  </p:cSld>
  <p:clrMapOvr>
    <a:masterClrMapping/>
  </p:clrMapOvr>
  <p:transition xmlns:p14="http://schemas.microsoft.com/office/powerpoint/2010/main" p14:dur="400">
    <p:fade/>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7953756" cy="819150"/>
            <a:chOff x="590550" y="613410"/>
            <a:chExt cx="7953756" cy="819150"/>
          </a:xfrm>
        </p:grpSpPr>
        <p:sp>
          <p:nvSpPr>
            <p:cNvPr id="2" name="TextBox 2"/>
            <p:cNvSpPr txBox="1"/>
            <p:nvPr/>
          </p:nvSpPr>
          <p:spPr>
            <a:xfrm>
              <a:off x="590550" y="613410"/>
              <a:ext cx="795375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公开拍照接口没有任务退出确认</a:t>
              </a:r>
            </a:p>
          </p:txBody>
        </p:sp>
      </p:grpSp>
      <p:grpSp>
        <p:nvGrpSpPr>
          <p:cNvPr id="10" name="Group 10"/>
          <p:cNvGrpSpPr/>
          <p:nvPr/>
        </p:nvGrpSpPr>
        <p:grpSpPr>
          <a:xfrm>
            <a:off x="597408" y="1950720"/>
            <a:ext cx="7964119" cy="4088892"/>
            <a:chOff x="597408" y="1950720"/>
            <a:chExt cx="7964119" cy="4088892"/>
          </a:xfrm>
        </p:grpSpPr>
        <p:sp>
          <p:nvSpPr>
            <p:cNvPr id="4" name="TextBox 4"/>
            <p:cNvSpPr txBox="1"/>
            <p:nvPr/>
          </p:nvSpPr>
          <p:spPr>
            <a:xfrm>
              <a:off x="597408" y="1950720"/>
              <a:ext cx="7964119"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QImageCapture不公开保存任务的Future或等待接口。</a:t>
              </a:r>
            </a:p>
          </p:txBody>
        </p:sp>
        <p:sp>
          <p:nvSpPr>
            <p:cNvPr id="5" name="TextBox 5"/>
            <p:cNvSpPr txBox="1"/>
            <p:nvPr/>
          </p:nvSpPr>
          <p:spPr>
            <a:xfrm>
              <a:off x="597408" y="2674620"/>
              <a:ext cx="583996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也没有取消并等待确认、任务退出信号。</a:t>
              </a:r>
            </a:p>
          </p:txBody>
        </p:sp>
        <p:sp>
          <p:nvSpPr>
            <p:cNvPr id="6" name="TextBox 6"/>
            <p:cNvSpPr txBox="1"/>
            <p:nvPr/>
          </p:nvSpPr>
          <p:spPr>
            <a:xfrm>
              <a:off x="597408" y="3398520"/>
              <a:ext cx="6835445"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deleteLater只安排删除，不等待该后台函数。</a:t>
              </a:r>
            </a:p>
          </p:txBody>
        </p:sp>
        <p:sp>
          <p:nvSpPr>
            <p:cNvPr id="7" name="TextBox 7"/>
            <p:cNvSpPr txBox="1"/>
            <p:nvPr/>
          </p:nvSpPr>
          <p:spPr>
            <a:xfrm>
              <a:off x="597408" y="4122420"/>
              <a:ext cx="711616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destroyed反映对象析构，不证明任务安全退出。</a:t>
              </a:r>
            </a:p>
          </p:txBody>
        </p:sp>
        <p:sp>
          <p:nvSpPr>
            <p:cNvPr id="8" name="TextBox 8"/>
            <p:cNvSpPr txBox="1"/>
            <p:nvPr/>
          </p:nvSpPr>
          <p:spPr>
            <a:xfrm>
              <a:off x="597408" y="4846320"/>
              <a:ext cx="680923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父对象回收子对象，不保护任务里的原始指针。</a:t>
              </a:r>
            </a:p>
          </p:txBody>
        </p:sp>
        <p:sp>
          <p:nvSpPr>
            <p:cNvPr id="9" name="TextBox 9"/>
            <p:cNvSpPr txBox="1"/>
            <p:nvPr/>
          </p:nvSpPr>
          <p:spPr>
            <a:xfrm>
              <a:off x="597408" y="5570220"/>
              <a:ext cx="745540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本课不提供此保存链的自动关闭、换链或重建方案。</a:t>
              </a:r>
            </a:p>
          </p:txBody>
        </p:sp>
      </p:grpSp>
      <p:sp>
        <p:nvSpPr>
          <p:cNvPr id="11" name="TextBox 11"/>
          <p:cNvSpPr txBox="1"/>
          <p:nvPr/>
        </p:nvSpPr>
        <p:spPr>
          <a:xfrm>
            <a:off x="603504" y="6404610"/>
            <a:ext cx="7474661"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本页限Qt 6.2.3 Windows；实机拍照演示capture内存结果 · F216、F229、F239—F245 · 39 / 44</a:t>
            </a:r>
          </a:p>
        </p:txBody>
      </p:sp>
    </p:spTree>
  </p:cSld>
  <p:clrMapOvr>
    <a:masterClrMapping/>
  </p:clrMapOvr>
  <p:transition xmlns:p14="http://schemas.microsoft.com/office/powerpoint/2010/main" p14:dur="400">
    <p:fade/>
  </p:transition>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257544" cy="819150"/>
            <a:chOff x="590550" y="613410"/>
            <a:chExt cx="6257544" cy="819150"/>
          </a:xfrm>
        </p:grpSpPr>
        <p:sp>
          <p:nvSpPr>
            <p:cNvPr id="2" name="TextBox 2"/>
            <p:cNvSpPr txBox="1"/>
            <p:nvPr/>
          </p:nvSpPr>
          <p:spPr>
            <a:xfrm>
              <a:off x="590550" y="61341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统一计算摄像头窗口按钮</a:t>
              </a:r>
            </a:p>
          </p:txBody>
        </p:sp>
      </p:grpSp>
      <p:grpSp>
        <p:nvGrpSpPr>
          <p:cNvPr id="10" name="Group 10"/>
          <p:cNvGrpSpPr/>
          <p:nvPr/>
        </p:nvGrpSpPr>
        <p:grpSpPr>
          <a:xfrm>
            <a:off x="597408" y="1950720"/>
            <a:ext cx="7556297" cy="4088892"/>
            <a:chOff x="597408" y="1950720"/>
            <a:chExt cx="7556297" cy="4088892"/>
          </a:xfrm>
        </p:grpSpPr>
        <p:sp>
          <p:nvSpPr>
            <p:cNvPr id="4" name="TextBox 4"/>
            <p:cNvSpPr txBox="1"/>
            <p:nvPr/>
          </p:nvSpPr>
          <p:spPr>
            <a:xfrm>
              <a:off x="597408" y="1950720"/>
              <a:ext cx="680923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开启：设备有效，无当前录制收尾或关闭请求。</a:t>
              </a:r>
            </a:p>
          </p:txBody>
        </p:sp>
        <p:sp>
          <p:nvSpPr>
            <p:cNvPr id="5" name="TextBox 5"/>
            <p:cNvSpPr txBox="1"/>
            <p:nvPr/>
          </p:nvSpPr>
          <p:spPr>
            <a:xfrm>
              <a:off x="597408" y="2674620"/>
              <a:ext cx="648614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拍照：摄像头活动、已就绪且没有业务等待。</a:t>
              </a:r>
            </a:p>
          </p:txBody>
        </p:sp>
        <p:sp>
          <p:nvSpPr>
            <p:cNvPr id="6" name="TextBox 6"/>
            <p:cNvSpPr txBox="1"/>
            <p:nvPr/>
          </p:nvSpPr>
          <p:spPr>
            <a:xfrm>
              <a:off x="597408" y="3398520"/>
              <a:ext cx="7417003"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新录像：独立示例本轮未开始、Stopped且无等待。</a:t>
              </a:r>
            </a:p>
          </p:txBody>
        </p:sp>
        <p:sp>
          <p:nvSpPr>
            <p:cNvPr id="7" name="TextBox 7"/>
            <p:cNvSpPr txBox="1"/>
            <p:nvPr/>
          </p:nvSpPr>
          <p:spPr>
            <a:xfrm>
              <a:off x="597408" y="4122420"/>
              <a:ext cx="6916217"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恢复：Paused且未提出停止，保留路径和配置。</a:t>
              </a:r>
            </a:p>
          </p:txBody>
        </p:sp>
        <p:sp>
          <p:nvSpPr>
            <p:cNvPr id="8" name="TextBox 8"/>
            <p:cNvSpPr txBox="1"/>
            <p:nvPr/>
          </p:nvSpPr>
          <p:spPr>
            <a:xfrm>
              <a:off x="597408" y="4846320"/>
              <a:ext cx="7556297"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停止：本轮已开始，Recording或Paused均需处理。</a:t>
              </a:r>
            </a:p>
          </p:txBody>
        </p:sp>
        <p:sp>
          <p:nvSpPr>
            <p:cNvPr id="9" name="TextBox 9"/>
            <p:cNvSpPr txBox="1"/>
            <p:nvPr/>
          </p:nvSpPr>
          <p:spPr>
            <a:xfrm>
              <a:off x="597408" y="5570220"/>
              <a:ext cx="713232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换链或退出：业务结束不自动提供任务寿命依据。</a:t>
              </a:r>
            </a:p>
          </p:txBody>
        </p:sp>
      </p:grpSp>
      <p:sp>
        <p:nvSpPr>
          <p:cNvPr id="11" name="TextBox 11"/>
          <p:cNvSpPr txBox="1"/>
          <p:nvPr/>
        </p:nvSpPr>
        <p:spPr>
          <a:xfrm>
            <a:off x="603504" y="6404610"/>
            <a:ext cx="1017041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各状态槽与业务出口调用同一updateControls；点击入口再次检查 · F081、F082、F111、F115、F232、F234、F242、F243 · 40 / 44</a:t>
            </a:r>
          </a:p>
        </p:txBody>
      </p:sp>
    </p:spTree>
  </p:cSld>
  <p:clrMapOvr>
    <a:masterClrMapping/>
  </p:clrMapOvr>
  <p:transition xmlns:p14="http://schemas.microsoft.com/office/powerpoint/2010/main" p14:dur="400">
    <p:fade/>
  </p:transition>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8264728" cy="819150"/>
            <a:chOff x="590550" y="613410"/>
            <a:chExt cx="8264728" cy="819150"/>
          </a:xfrm>
        </p:grpSpPr>
        <p:sp>
          <p:nvSpPr>
            <p:cNvPr id="2" name="TextBox 2"/>
            <p:cNvSpPr txBox="1"/>
            <p:nvPr/>
          </p:nvSpPr>
          <p:spPr>
            <a:xfrm>
              <a:off x="590550" y="613410"/>
              <a:ext cx="826472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练习1：同一父对象能接通采集吗</a:t>
              </a:r>
            </a:p>
          </p:txBody>
        </p:sp>
      </p:grpSp>
      <p:grpSp>
        <p:nvGrpSpPr>
          <p:cNvPr id="6" name="Group 6"/>
          <p:cNvGrpSpPr/>
          <p:nvPr/>
        </p:nvGrpSpPr>
        <p:grpSpPr>
          <a:xfrm>
            <a:off x="597408" y="1988820"/>
            <a:ext cx="6205423" cy="1231392"/>
            <a:chOff x="597408" y="1988820"/>
            <a:chExt cx="6205423" cy="1231392"/>
          </a:xfrm>
        </p:grpSpPr>
        <p:sp>
          <p:nvSpPr>
            <p:cNvPr id="4" name="TextBox 4"/>
            <p:cNvSpPr txBox="1"/>
            <p:nvPr/>
          </p:nvSpPr>
          <p:spPr>
            <a:xfrm>
              <a:off x="597408" y="1988820"/>
              <a:ext cx="6205423"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camera与imageCapture都有this父对象。</a:t>
              </a:r>
            </a:p>
          </p:txBody>
        </p:sp>
        <p:sp>
          <p:nvSpPr>
            <p:cNvPr id="5" name="TextBox 5"/>
            <p:cNvSpPr txBox="1"/>
            <p:nvPr/>
          </p:nvSpPr>
          <p:spPr>
            <a:xfrm>
              <a:off x="597408" y="2750820"/>
              <a:ext cx="422452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这些对象能直接完成拍照吗？</a:t>
              </a:r>
            </a:p>
          </p:txBody>
        </p:sp>
      </p:grpSp>
      <p:grpSp>
        <p:nvGrpSpPr>
          <p:cNvPr id="11" name="Group 11"/>
          <p:cNvGrpSpPr/>
          <p:nvPr/>
        </p:nvGrpSpPr>
        <p:grpSpPr>
          <a:xfrm>
            <a:off x="609600" y="3886200"/>
            <a:ext cx="10972800" cy="2209800"/>
            <a:chOff x="609600" y="3886200"/>
            <a:chExt cx="10972800" cy="2209800"/>
          </a:xfrm>
        </p:grpSpPr>
        <p:sp>
          <p:nvSpPr>
            <p:cNvPr id="7" name="Rectangle 7"/>
            <p:cNvSpPr/>
            <p:nvPr/>
          </p:nvSpPr>
          <p:spPr>
            <a:xfrm>
              <a:off x="609600" y="3886200"/>
              <a:ext cx="10972800" cy="2209800"/>
            </a:xfrm>
            <a:prstGeom prst="rect">
              <a:avLst/>
            </a:prstGeom>
            <a:solidFill>
              <a:schemeClr val="lt2"/>
            </a:solidFill>
            <a:ln>
              <a:noFill/>
            </a:ln>
          </p:spPr>
        </p:sp>
        <p:sp>
          <p:nvSpPr>
            <p:cNvPr id="8" name="TextBox 8"/>
            <p:cNvSpPr txBox="1"/>
            <p:nvPr/>
          </p:nvSpPr>
          <p:spPr>
            <a:xfrm>
              <a:off x="826008" y="4046220"/>
              <a:ext cx="7132320" cy="469392"/>
            </a:xfrm>
            <a:prstGeom prst="rect">
              <a:avLst/>
            </a:prstGeom>
            <a:noFill/>
            <a:ln>
              <a:noFill/>
            </a:ln>
          </p:spPr>
          <p:txBody>
            <a:bodyPr wrap="none" lIns="0" tIns="0" rIns="0" bIns="0" anchor="t" anchorCtr="0">
              <a:spAutoFit/>
            </a:bodyPr>
            <a:lstStyle/>
            <a:p>
              <a:pPr algn="l"/>
              <a:r>
                <a:rPr lang="zh-CN" sz="2400" dirty="0">
                  <a:solidFill>
                    <a:schemeClr val="accent2"/>
                  </a:solidFill>
                  <a:latin typeface="+mn-lt"/>
                  <a:ea typeface="+mn-ea"/>
                  <a:cs typeface="+mn-cs"/>
                </a:rPr>
                <a:t>还要接入同一采集会话；父对象只负责对象寿命。</a:t>
              </a:r>
            </a:p>
          </p:txBody>
        </p:sp>
        <p:sp>
          <p:nvSpPr>
            <p:cNvPr id="9" name="TextBox 9"/>
            <p:cNvSpPr txBox="1"/>
            <p:nvPr/>
          </p:nvSpPr>
          <p:spPr>
            <a:xfrm>
              <a:off x="826008" y="4770120"/>
              <a:ext cx="641543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session分别设置camera和imageCapture。</a:t>
              </a:r>
            </a:p>
          </p:txBody>
        </p:sp>
        <p:sp>
          <p:nvSpPr>
            <p:cNvPr id="10" name="TextBox 10"/>
            <p:cNvSpPr txBox="1"/>
            <p:nvPr/>
          </p:nvSpPr>
          <p:spPr>
            <a:xfrm>
              <a:off x="826008" y="5494020"/>
              <a:ext cx="727557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对象和关联有效后，再检查isReadyForCapture。</a:t>
              </a:r>
            </a:p>
          </p:txBody>
        </p:sp>
      </p:grpSp>
      <p:sp>
        <p:nvSpPr>
          <p:cNvPr id="12" name="TextBox 12"/>
          <p:cNvSpPr txBox="1"/>
          <p:nvPr/>
        </p:nvSpPr>
        <p:spPr>
          <a:xfrm>
            <a:off x="603504" y="6404610"/>
            <a:ext cx="767486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先判断，再单击显示完整答案；正确关联仍不证明任务安全退出 · F112—F115、F241、F245 · 41 / 44</a:t>
            </a:r>
          </a:p>
        </p:txBody>
      </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xmlns:p="http://schemas.openxmlformats.org/presentationml/2006/mai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7133920" cy="819150"/>
            <a:chOff x="590550" y="613410"/>
            <a:chExt cx="7133920" cy="819150"/>
          </a:xfrm>
        </p:grpSpPr>
        <p:sp>
          <p:nvSpPr>
            <p:cNvPr id="2" name="TextBox 2"/>
            <p:cNvSpPr txBox="1"/>
            <p:nvPr/>
          </p:nvSpPr>
          <p:spPr>
            <a:xfrm>
              <a:off x="590550" y="613410"/>
              <a:ext cx="713392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练习2：看到预览就保存了吗</a:t>
              </a:r>
            </a:p>
          </p:txBody>
        </p:sp>
      </p:grpSp>
      <p:grpSp>
        <p:nvGrpSpPr>
          <p:cNvPr id="6" name="Group 6"/>
          <p:cNvGrpSpPr/>
          <p:nvPr/>
        </p:nvGrpSpPr>
        <p:grpSpPr>
          <a:xfrm>
            <a:off x="597408" y="1988820"/>
            <a:ext cx="4283050" cy="1231392"/>
            <a:chOff x="597408" y="1988820"/>
            <a:chExt cx="4283050" cy="1231392"/>
          </a:xfrm>
        </p:grpSpPr>
        <p:sp>
          <p:nvSpPr>
            <p:cNvPr id="4" name="TextBox 4"/>
            <p:cNvSpPr txBox="1"/>
            <p:nvPr/>
          </p:nvSpPr>
          <p:spPr>
            <a:xfrm>
              <a:off x="597408" y="1988820"/>
              <a:ext cx="428305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imageCaptured已显示预览。</a:t>
              </a:r>
            </a:p>
          </p:txBody>
        </p:sp>
        <p:sp>
          <p:nvSpPr>
            <p:cNvPr id="5" name="TextBox 5"/>
            <p:cNvSpPr txBox="1"/>
            <p:nvPr/>
          </p:nvSpPr>
          <p:spPr>
            <a:xfrm>
              <a:off x="597408" y="2750820"/>
              <a:ext cx="3287573"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能写“图片已保存”吗？</a:t>
              </a:r>
            </a:p>
          </p:txBody>
        </p:sp>
      </p:grpSp>
      <p:grpSp>
        <p:nvGrpSpPr>
          <p:cNvPr id="12" name="Group 12"/>
          <p:cNvGrpSpPr/>
          <p:nvPr/>
        </p:nvGrpSpPr>
        <p:grpSpPr>
          <a:xfrm>
            <a:off x="609600" y="3886200"/>
            <a:ext cx="10972800" cy="2229612"/>
            <a:chOff x="609600" y="3886200"/>
            <a:chExt cx="10972800" cy="2229612"/>
          </a:xfrm>
        </p:grpSpPr>
        <p:sp>
          <p:nvSpPr>
            <p:cNvPr id="7" name="Rectangle 7"/>
            <p:cNvSpPr/>
            <p:nvPr/>
          </p:nvSpPr>
          <p:spPr>
            <a:xfrm>
              <a:off x="609600" y="3886200"/>
              <a:ext cx="10972800" cy="2209800"/>
            </a:xfrm>
            <a:prstGeom prst="rect">
              <a:avLst/>
            </a:prstGeom>
            <a:solidFill>
              <a:schemeClr val="lt2"/>
            </a:solidFill>
            <a:ln>
              <a:noFill/>
            </a:ln>
          </p:spPr>
        </p:sp>
        <p:sp>
          <p:nvSpPr>
            <p:cNvPr id="8" name="TextBox 8"/>
            <p:cNvSpPr txBox="1"/>
            <p:nvPr/>
          </p:nvSpPr>
          <p:spPr>
            <a:xfrm>
              <a:off x="826008" y="4046220"/>
              <a:ext cx="6809232" cy="469392"/>
            </a:xfrm>
            <a:prstGeom prst="rect">
              <a:avLst/>
            </a:prstGeom>
            <a:noFill/>
            <a:ln>
              <a:noFill/>
            </a:ln>
          </p:spPr>
          <p:txBody>
            <a:bodyPr wrap="none" lIns="0" tIns="0" rIns="0" bIns="0" anchor="t" anchorCtr="0">
              <a:spAutoFit/>
            </a:bodyPr>
            <a:lstStyle/>
            <a:p>
              <a:pPr algn="l"/>
              <a:r>
                <a:rPr lang="zh-CN" sz="2400" dirty="0">
                  <a:solidFill>
                    <a:schemeClr val="accent2"/>
                  </a:solidFill>
                  <a:latin typeface="+mn-lt"/>
                  <a:ea typeface="+mn-ea"/>
                  <a:cs typeface="+mn-cs"/>
                </a:rPr>
                <a:t>预览是内存图像；保存模式还要处理文件结果。</a:t>
              </a:r>
            </a:p>
          </p:txBody>
        </p:sp>
        <p:sp>
          <p:nvSpPr>
            <p:cNvPr id="9" name="TextBox 9"/>
            <p:cNvSpPr txBox="1"/>
            <p:nvPr/>
          </p:nvSpPr>
          <p:spPr>
            <a:xfrm>
              <a:off x="826008" y="4579620"/>
              <a:ext cx="8017241"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Windows 6.2.3收到imageSaved后仍要读取实际文件。</a:t>
              </a:r>
            </a:p>
          </p:txBody>
        </p:sp>
        <p:sp>
          <p:nvSpPr>
            <p:cNvPr id="10" name="TextBox 10"/>
            <p:cNvSpPr txBox="1"/>
            <p:nvPr/>
          </p:nvSpPr>
          <p:spPr>
            <a:xfrm>
              <a:off x="826008" y="5113020"/>
              <a:ext cx="648614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核对图像、尺寸和本次内容，失败留下原因。</a:t>
              </a:r>
            </a:p>
          </p:txBody>
        </p:sp>
        <p:sp>
          <p:nvSpPr>
            <p:cNvPr id="11" name="TextBox 11"/>
            <p:cNvSpPr txBox="1"/>
            <p:nvPr/>
          </p:nvSpPr>
          <p:spPr>
            <a:xfrm>
              <a:off x="826008" y="5646420"/>
              <a:ext cx="713232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文件核对通过，仍不证明后台保存任务已经退出。</a:t>
              </a:r>
            </a:p>
          </p:txBody>
        </p:sp>
      </p:grpSp>
      <p:sp>
        <p:nvSpPr>
          <p:cNvPr id="13" name="TextBox 13"/>
          <p:cNvSpPr txBox="1"/>
          <p:nvPr/>
        </p:nvSpPr>
        <p:spPr>
          <a:xfrm>
            <a:off x="603504" y="6404610"/>
            <a:ext cx="803513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取图模式没有文件保存动作；读图失败有独立业务出口 · F116—F118、F237—F239、F242、F243 · 42 / 44</a:t>
            </a:r>
          </a:p>
        </p:txBody>
      </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xmlns:p="http://schemas.openxmlformats.org/presentationml/2006/mai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8264728" cy="819150"/>
            <a:chOff x="590550" y="613410"/>
            <a:chExt cx="8264728" cy="819150"/>
          </a:xfrm>
        </p:grpSpPr>
        <p:sp>
          <p:nvSpPr>
            <p:cNvPr id="2" name="TextBox 2"/>
            <p:cNvSpPr txBox="1"/>
            <p:nvPr/>
          </p:nvSpPr>
          <p:spPr>
            <a:xfrm>
              <a:off x="590550" y="613410"/>
              <a:ext cx="826472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练习3：业务结束就能删除对象吗</a:t>
              </a:r>
            </a:p>
          </p:txBody>
        </p:sp>
      </p:grpSp>
      <p:grpSp>
        <p:nvGrpSpPr>
          <p:cNvPr id="6" name="Group 6"/>
          <p:cNvGrpSpPr/>
          <p:nvPr/>
        </p:nvGrpSpPr>
        <p:grpSpPr>
          <a:xfrm>
            <a:off x="597408" y="1988820"/>
            <a:ext cx="3901440" cy="1231392"/>
            <a:chOff x="597408" y="1988820"/>
            <a:chExt cx="3901440" cy="1231392"/>
          </a:xfrm>
        </p:grpSpPr>
        <p:sp>
          <p:nvSpPr>
            <p:cNvPr id="4" name="TextBox 4"/>
            <p:cNvSpPr txBox="1"/>
            <p:nvPr/>
          </p:nvSpPr>
          <p:spPr>
            <a:xfrm>
              <a:off x="597408" y="1988820"/>
              <a:ext cx="3863035"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录像Stopped，照片可读。</a:t>
              </a:r>
            </a:p>
          </p:txBody>
        </p:sp>
        <p:sp>
          <p:nvSpPr>
            <p:cNvPr id="5" name="TextBox 5"/>
            <p:cNvSpPr txBox="1"/>
            <p:nvPr/>
          </p:nvSpPr>
          <p:spPr>
            <a:xfrm>
              <a:off x="597408" y="2750820"/>
              <a:ext cx="390144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能立即删除混合采集链吗？</a:t>
              </a:r>
            </a:p>
          </p:txBody>
        </p:sp>
      </p:grpSp>
      <p:grpSp>
        <p:nvGrpSpPr>
          <p:cNvPr id="12" name="Group 12"/>
          <p:cNvGrpSpPr/>
          <p:nvPr/>
        </p:nvGrpSpPr>
        <p:grpSpPr>
          <a:xfrm>
            <a:off x="609600" y="3886200"/>
            <a:ext cx="10972800" cy="2229612"/>
            <a:chOff x="609600" y="3886200"/>
            <a:chExt cx="10972800" cy="2229612"/>
          </a:xfrm>
        </p:grpSpPr>
        <p:sp>
          <p:nvSpPr>
            <p:cNvPr id="7" name="Rectangle 7"/>
            <p:cNvSpPr/>
            <p:nvPr/>
          </p:nvSpPr>
          <p:spPr>
            <a:xfrm>
              <a:off x="609600" y="3886200"/>
              <a:ext cx="10972800" cy="2209800"/>
            </a:xfrm>
            <a:prstGeom prst="rect">
              <a:avLst/>
            </a:prstGeom>
            <a:solidFill>
              <a:schemeClr val="lt2"/>
            </a:solidFill>
            <a:ln>
              <a:noFill/>
            </a:ln>
          </p:spPr>
        </p:sp>
        <p:sp>
          <p:nvSpPr>
            <p:cNvPr id="8" name="TextBox 8"/>
            <p:cNvSpPr txBox="1"/>
            <p:nvPr/>
          </p:nvSpPr>
          <p:spPr>
            <a:xfrm>
              <a:off x="826008" y="4046220"/>
              <a:ext cx="6809232" cy="469392"/>
            </a:xfrm>
            <a:prstGeom prst="rect">
              <a:avLst/>
            </a:prstGeom>
            <a:noFill/>
            <a:ln>
              <a:noFill/>
            </a:ln>
          </p:spPr>
          <p:txBody>
            <a:bodyPr wrap="none" lIns="0" tIns="0" rIns="0" bIns="0" anchor="t" anchorCtr="0">
              <a:spAutoFit/>
            </a:bodyPr>
            <a:lstStyle/>
            <a:p>
              <a:pPr algn="l"/>
              <a:r>
                <a:rPr lang="zh-CN" sz="2400" dirty="0">
                  <a:solidFill>
                    <a:schemeClr val="accent2"/>
                  </a:solidFill>
                  <a:latin typeface="+mn-lt"/>
                  <a:ea typeface="+mn-ea"/>
                  <a:cs typeface="+mn-cs"/>
                </a:rPr>
                <a:t>不能：这些结果不证明后台拍照保存任务退出。</a:t>
              </a:r>
            </a:p>
          </p:txBody>
        </p:sp>
        <p:sp>
          <p:nvSpPr>
            <p:cNvPr id="9" name="TextBox 9"/>
            <p:cNvSpPr txBox="1"/>
            <p:nvPr/>
          </p:nvSpPr>
          <p:spPr>
            <a:xfrm>
              <a:off x="826008" y="4579620"/>
              <a:ext cx="648614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录像文件还要核对开头、结尾、时长与内容。</a:t>
              </a:r>
            </a:p>
          </p:txBody>
        </p:sp>
        <p:sp>
          <p:nvSpPr>
            <p:cNvPr id="10" name="TextBox 10"/>
            <p:cNvSpPr txBox="1"/>
            <p:nvPr/>
          </p:nvSpPr>
          <p:spPr>
            <a:xfrm>
              <a:off x="826008" y="5113020"/>
              <a:ext cx="7199463"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6.2.3 Windows拍照保存缺少公开任务退出依据。</a:t>
              </a:r>
            </a:p>
          </p:txBody>
        </p:sp>
        <p:sp>
          <p:nvSpPr>
            <p:cNvPr id="11" name="TextBox 11"/>
            <p:cNvSpPr txBox="1"/>
            <p:nvPr/>
          </p:nvSpPr>
          <p:spPr>
            <a:xfrm>
              <a:off x="826008" y="5646420"/>
              <a:ext cx="680923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独立录音的退役策略不能直接套到这条混合链。</a:t>
              </a:r>
            </a:p>
          </p:txBody>
        </p:sp>
      </p:grpSp>
      <p:sp>
        <p:nvSpPr>
          <p:cNvPr id="13" name="TextBox 13"/>
          <p:cNvSpPr txBox="1"/>
          <p:nvPr/>
        </p:nvSpPr>
        <p:spPr>
          <a:xfrm>
            <a:off x="603504" y="6404610"/>
            <a:ext cx="922934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分别说出哪个对象报告什么，还缺少哪一类依据 · F081、F083、F085、F204、F216、F229、F239、F242—F245 · 43 / 44</a:t>
            </a:r>
          </a:p>
        </p:txBody>
      </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xmlns:p="http://schemas.openxmlformats.org/presentationml/2006/mai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7388352" cy="819150"/>
            <a:chOff x="590550" y="613410"/>
            <a:chExt cx="7388352" cy="819150"/>
          </a:xfrm>
        </p:grpSpPr>
        <p:sp>
          <p:nvSpPr>
            <p:cNvPr id="2" name="TextBox 2"/>
            <p:cNvSpPr txBox="1"/>
            <p:nvPr/>
          </p:nvSpPr>
          <p:spPr>
            <a:xfrm>
              <a:off x="590550" y="613410"/>
              <a:ext cx="7388352"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课堂依次观察结果与版本边界</a:t>
              </a:r>
            </a:p>
          </p:txBody>
        </p:sp>
      </p:grpSp>
      <p:grpSp>
        <p:nvGrpSpPr>
          <p:cNvPr id="10" name="Group 10"/>
          <p:cNvGrpSpPr/>
          <p:nvPr/>
        </p:nvGrpSpPr>
        <p:grpSpPr>
          <a:xfrm>
            <a:off x="597408" y="1950720"/>
            <a:ext cx="7132320" cy="4088892"/>
            <a:chOff x="597408" y="1950720"/>
            <a:chExt cx="7132320" cy="4088892"/>
          </a:xfrm>
        </p:grpSpPr>
        <p:sp>
          <p:nvSpPr>
            <p:cNvPr id="4" name="TextBox 4"/>
            <p:cNvSpPr txBox="1"/>
            <p:nvPr/>
          </p:nvSpPr>
          <p:spPr>
            <a:xfrm>
              <a:off x="597408" y="1950720"/>
              <a:ext cx="606003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播放：检查双输出、进度及Esc事件处理。</a:t>
              </a:r>
            </a:p>
          </p:txBody>
        </p:sp>
        <p:sp>
          <p:nvSpPr>
            <p:cNvPr id="5" name="TextBox 5"/>
            <p:cNvSpPr txBox="1"/>
            <p:nvPr/>
          </p:nvSpPr>
          <p:spPr>
            <a:xfrm>
              <a:off x="597408" y="2674620"/>
              <a:ext cx="713232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预览：检查设备、完整输入格式与实际活动状态。</a:t>
              </a:r>
            </a:p>
          </p:txBody>
        </p:sp>
        <p:sp>
          <p:nvSpPr>
            <p:cNvPr id="6" name="TextBox 6"/>
            <p:cNvSpPr txBox="1"/>
            <p:nvPr/>
          </p:nvSpPr>
          <p:spPr>
            <a:xfrm>
              <a:off x="597408" y="3398520"/>
              <a:ext cx="666384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取图：检查负返回、编号0、图像与业务出口。</a:t>
              </a:r>
            </a:p>
          </p:txBody>
        </p:sp>
        <p:sp>
          <p:nvSpPr>
            <p:cNvPr id="7" name="TextBox 7"/>
            <p:cNvSpPr txBox="1"/>
            <p:nvPr/>
          </p:nvSpPr>
          <p:spPr>
            <a:xfrm>
              <a:off x="597408" y="4122420"/>
              <a:ext cx="713232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文件保存：核读通知、实际文件和任务寿命边界。</a:t>
              </a:r>
            </a:p>
          </p:txBody>
        </p:sp>
        <p:sp>
          <p:nvSpPr>
            <p:cNvPr id="8" name="TextBox 8"/>
            <p:cNvSpPr txBox="1"/>
            <p:nvPr/>
          </p:nvSpPr>
          <p:spPr>
            <a:xfrm>
              <a:off x="597408" y="4846320"/>
              <a:ext cx="680923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录像：核对输入、编码、实际路径及本轮结果。</a:t>
              </a:r>
            </a:p>
          </p:txBody>
        </p:sp>
        <p:sp>
          <p:nvSpPr>
            <p:cNvPr id="9" name="TextBox 9"/>
            <p:cNvSpPr txBox="1"/>
            <p:nvPr/>
          </p:nvSpPr>
          <p:spPr>
            <a:xfrm>
              <a:off x="597408" y="5570220"/>
              <a:ext cx="713232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下一章进入串口通信，继续处理异步数据与身份。</a:t>
              </a:r>
            </a:p>
          </p:txBody>
        </p:sp>
      </p:grpSp>
      <p:sp>
        <p:nvSpPr>
          <p:cNvPr id="11" name="TextBox 11"/>
          <p:cNvSpPr txBox="1"/>
          <p:nvPr/>
        </p:nvSpPr>
        <p:spPr>
          <a:xfrm>
            <a:off x="603504" y="6404610"/>
            <a:ext cx="655472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片段经来源静态核对，尚未编译或实机验证；每一步说明观察到什么、缺少什么 · 44 / 44</a:t>
            </a:r>
          </a:p>
        </p:txBody>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qt6_ch16_d_video">
  <a:themeElements>
    <a:clrScheme name="qt6_ch16_d_video">
      <a:dk1>
        <a:srgbClr val="2B343A"/>
      </a:dk1>
      <a:lt1>
        <a:srgbClr val="FAF7EF"/>
      </a:lt1>
      <a:dk2>
        <a:srgbClr val="1F497D"/>
      </a:dk2>
      <a:lt2>
        <a:srgbClr val="EEE8DC"/>
      </a:lt2>
      <a:accent1>
        <a:srgbClr val="283D49"/>
      </a:accent1>
      <a:accent2>
        <a:srgbClr val="A8542F"/>
      </a:accent2>
      <a:accent3>
        <a:srgbClr val="587F76"/>
      </a:accent3>
      <a:accent4>
        <a:srgbClr val="283D49"/>
      </a:accent4>
      <a:accent5>
        <a:srgbClr val="646B6B"/>
      </a:accent5>
      <a:accent6>
        <a:srgbClr val="D6CFC2"/>
      </a:accent6>
      <a:hlink>
        <a:srgbClr val="A8542F"/>
      </a:hlink>
      <a:folHlink>
        <a:srgbClr val="587F76"/>
      </a:folHlink>
    </a:clrScheme>
    <a:fontScheme name="qt6_ch16_d_video">
      <a:majorFont>
        <a:latin typeface="Consolas"/>
        <a:ea typeface="Microsoft YaHei"/>
        <a:cs typeface="Consola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qt6_ch16_d_vide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qt6_ch16_d_video">
  <a:themeElements>
    <a:clrScheme name="qt6_ch16_d_video">
      <a:dk1>
        <a:srgbClr val="2B343A"/>
      </a:dk1>
      <a:lt1>
        <a:srgbClr val="FAF7EF"/>
      </a:lt1>
      <a:dk2>
        <a:srgbClr val="1F497D"/>
      </a:dk2>
      <a:lt2>
        <a:srgbClr val="EEE8DC"/>
      </a:lt2>
      <a:accent1>
        <a:srgbClr val="283D49"/>
      </a:accent1>
      <a:accent2>
        <a:srgbClr val="A8542F"/>
      </a:accent2>
      <a:accent3>
        <a:srgbClr val="587F76"/>
      </a:accent3>
      <a:accent4>
        <a:srgbClr val="283D49"/>
      </a:accent4>
      <a:accent5>
        <a:srgbClr val="646B6B"/>
      </a:accent5>
      <a:accent6>
        <a:srgbClr val="D6CFC2"/>
      </a:accent6>
      <a:hlink>
        <a:srgbClr val="A8542F"/>
      </a:hlink>
      <a:folHlink>
        <a:srgbClr val="587F76"/>
      </a:folHlink>
    </a:clrScheme>
    <a:fontScheme name="qt6_ch16_d_video">
      <a:majorFont>
        <a:latin typeface="Consolas"/>
        <a:ea typeface="Microsoft YaHei"/>
        <a:cs typeface="Consola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qt6_ch16_d_vide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On-screen Show (16:9)</PresentationFormat>
  <Paragraphs>0</Paragraphs>
  <Slides>44</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language>zh-CN</dc:language>
  <cp:lastModifiedBy/>
  <cp:revision>1</cp:revision>
  <dcterms:created xsi:type="dcterms:W3CDTF">2026-10-07T15:22:14Z</dcterms:created>
  <dcterms:modified xsi:type="dcterms:W3CDTF">2026-10-07T15:22:14Z</dcterms:modified>
  <cp:category/>
  <cp:contentStatus/>
</cp:coreProperties>
</file>