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notesMasterIdLst>
    <p:notesMasterId r:id="rId4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  <Relationship Id="rId46" Type="http://schemas.openxmlformats.org/officeDocument/2006/relationships/notesMaster" Target="notesMasters/notesMaster1.xml"/>
</Relationships>
</file>

<file path=ppt/notesMasters/_rels/notesMaster1.xml.rels><?xml version="1.0" encoding="UTF-8" standalone="yes"?>
<Relationships xmlns="http://schemas.openxmlformats.org/package/2006/relationships">
  <Relationship Id="rId1" Type="http://schemas.openxmlformats.org/officeDocument/2006/relationships/theme" Target="../theme/theme2.xml"/>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zh-CN"/>
    </a:lvl1pPr>
  </p:notesStyle>
</p:notesMaster>
</file>

<file path=ppt/notesSlides/_rels/notesSlide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.xml"/>
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.xml"/>
</Relationships>
</file>

<file path=ppt/notesSlides/_rels/notesSlide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.xml"/>
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.xml"/>
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_rels/notesSlide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.xml"/>
</Relationships>
</file>

<file path=ppt/notesSlides/_rels/notesSlide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.xml"/>
</Relationships>
</file>

<file path=ppt/notesSlides/_rels/notesSlide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.xml"/>
</Relationships>
</file>

<file path=ppt/notesSlides/_rels/notesSlide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.xml"/>
</Relationships>
</file>

<file path=ppt/notesSlides/_rels/notesSlide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.xml"/>
</Relationships>
</file>

<file path=ppt/notesSlides/_rels/notesSlide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.xml"/>
</Relationships>
</file>

<file path=ppt/notesSlides/_rels/notesSlide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.xml"/>
</Relationships>
</file>

<file path=ppt/notesSlides/_rels/notesSlide1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.xml"/>
</Relationships>
</file>

<file path=ppt/notesSlides/_rels/notesSlide1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9.xml"/>
</Relationships>
</file>

<file path=ppt/notesSlides/_rels/notesSlide2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0.xml"/>
</Relationships>
</file>

<file path=ppt/notesSlides/_rels/notesSlide2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1.xml"/>
</Relationships>
</file>

<file path=ppt/notesSlides/_rels/notesSlide2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2.xml"/>
</Relationships>
</file>

<file path=ppt/notesSlides/_rels/notesSlide2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3.xml"/>
</Relationships>
</file>

<file path=ppt/notesSlides/_rels/notesSlide2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4.xml"/>
</Relationships>
</file>

<file path=ppt/notesSlides/_rels/notesSlide2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5.xml"/>
</Relationships>
</file>

<file path=ppt/notesSlides/_rels/notesSlide2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6.xml"/>
</Relationships>
</file>

<file path=ppt/notesSlides/_rels/notesSlide2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7.xml"/>
</Relationships>
</file>

<file path=ppt/notesSlides/_rels/notesSlide2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8.xml"/>
</Relationships>
</file>

<file path=ppt/notesSlides/_rels/notesSlide2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9.xml"/>
</Relationships>
</file>

<file path=ppt/notesSlides/_rels/notesSlide3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0.xml"/>
</Relationships>
</file>

<file path=ppt/notesSlides/_rels/notesSlide3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1.xml"/>
</Relationships>
</file>

<file path=ppt/notesSlides/_rels/notesSlide3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2.xml"/>
</Relationships>
</file>

<file path=ppt/notesSlides/_rels/notesSlide3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3.xml"/>
</Relationships>
</file>

<file path=ppt/notesSlides/_rels/notesSlide3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4.xml"/>
</Relationships>
</file>

<file path=ppt/notesSlides/_rels/notesSlide3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5.xml"/>
</Relationships>
</file>

<file path=ppt/notesSlides/_rels/notesSlide3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6.xml"/>
</Relationships>
</file>

<file path=ppt/notesSlides/_rels/notesSlide3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7.xml"/>
</Relationships>
</file>

<file path=ppt/notesSlides/_rels/notesSlide3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8.xml"/>
</Relationships>
</file>

<file path=ppt/notesSlides/_rels/notesSlide3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9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把一次操作拆成四个观察：PC能否打开端口、本地待写字节是否减少、模块返回了什么、当前是否允许发送下一条命令。打开成功只解决第一步，write返回也不能替代模块确认。后面的rx保存接收尾部，stage保存当前等待阶段，两者共同把连续字节变成可解释的操作结果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本页依据教材第17章的17.1 Qt Serial Port模块；17.2 ESP8266模块通信示例讲解。接口行为同时核对了[Qt 6.2.3 QSerialPortInfo 官方 qdoc 与实现](https://raw.githubusercontent.com/qt/qtserialport/v6.2.3/src/serialport/qserialportinfo.cpp)，[Qt 6.2.3 QIODevice 官方 qdoc 与实现](https://raw.githubusercontent.com/qt/qtbase/v6.2.3/src/corelib/io/qiodevice.cpp)，[Qt 6.2.3 QSerialPort 官方 qdoc 与实现](https://raw.githubusercontent.com/qt/qtserialport/v6.2.3/src/serialport/qserialport.cpp)。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用图17-2依次指认端口设置、常用命令、临时输入和收发记录。日志区显示文字，不负责决定设备命令是否完成；判断依据仍是原始字节与当前协议阶段。本课增加的接收缓冲、超时和状态分支属于教学扩展。硬件演示先从AT基本通信开始，成功后再增加网络与数据发送操作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本页依据教材第17章的17.1 Qt Serial Port模块；17.2 ESP8266模块通信示例讲解。接口行为同时核对了[Qt 6.2.3 QIODevice 官方 qdoc 与实现](https://raw.githubusercontent.com/qt/qtbase/v6.2.3/src/corelib/io/qiodevice.cpp)。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CMake先在find_package中加入SerialPort组件，再把Qt6::SerialPort链接到现有应用目标，保留Widgets配置。包含QSerialPort、QSerialPortInfo等头文件。comPort是窗口的成员值对象，本例不设置QObject父对象，由C++成员寿命管理；关闭调用close，不对它另行delete，也不把它的地址交给另一份拥有型智能指针。成员设置父对象并非一律重复销毁，需按实际构造和销毁顺序判断。rx也是成员，保存跨通知尚未解析的字节。log是QPlainTextEdit，ports是QComboBox；后面findChildren得到的是指针列表，均与QListWidget不同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本页依据教材第17章的17.1 Qt Serial Port模块；17.2 ESP8266模块通信示例讲解。接口行为同时核对了[Qt 6.2.3 QIODevice 官方 qdoc 与实现](https://raw.githubusercontent.com/qt/qtbase/v6.2.3/src/corelib/io/qiodevice.cpp)。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ports为QComboBox，addItem的显示文字包含名称与描述，第二个参数把portName复制到项目数据。打开时先检查有有效选项，再读currentData，而不是重新枚举后套用旧索引。description、manufacturer与serialNumber可能为空，产品和厂商ID先检查对应has函数。端口名识别当前系统端口，不保证插拔后永远代表同一物理模块；实际open仍要检查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本页依据教材第17章的17.1 Qt Serial Port模块；17.2 ESP8266模块通信示例讲解。接口行为同时核对了[Qt 6.2.3 QSerialPortInfo 官方 qdoc 与实现](https://raw.githubusercontent.com/qt/qtserialport/v6.2.3/src/serialport/qserialportinfo.cpp)。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先读取模块当前参数，再把主机配置成相同值。Qt 6.2.3默认9600、Data8、NoParity、OneStop、NoFlowControl，教材演示选择115200，默认值与演示值不能替代实际查询。115200不是每秒115200字节。8N1分别描述数据位、校验与停止位；流控还要核对控制线或软件约定。下拉框保存实际枚举值，避免项目顺序一变就配置错误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本页依据教材第17章的17.1 Qt Serial Port模块；17.2 ESP8266模块通信示例讲解。接口行为同时核对了[Qt 6.2.3 QSerialPort 官方 qdoc 与实现](https://raw.githubusercontent.com/qt/qtserialport/v6.2.3/src/serialport/qserialport.cpp)。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代码位于打开按钮槽，先确认端口尚未打开并有有效选择。portName为QString，baud为已验证的qint32；showError是应用自己的显示函数。每个设置函数返回bool，短路与运算遇到失败就停止后续设置并返回。打开前这些调用准备配置，open还要把配置应用到设备，所以下一页仍必须检查open返回值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本页依据教材第17章的17.1 Qt Serial Port模块；17.2 ESP8266模块通信示例讲解。接口行为同时核对了[Qt 6.2.3 QSerialPort 官方 qdoc 与实现](https://raw.githubusercontent.com/qt/qtserialport/v6.2.3/src/serialport/qserialport.cpp)。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接上页配置，检查open返回值，失败时保留错误原因并禁用发送。rx.clear只清除应用接收成员，不代表设备历史回复或模式已经重置。setSerialUiEnabled是应用函数，既读取端口是否打开，也结合命令阶段决定按钮条件。首次会话准备好时允许发送；如果此前进入Failed，重新打开端口不应自动抹去失败，先按固件规则恢复通信，再明确回到Idle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本页依据教材第17章的17.1 Qt Serial Port模块；17.2 ESP8266模块通信示例讲解。接口行为同时核对了[Qt 6.2.3 QSerialPort 官方 qdoc 与实现](https://raw.githubusercontent.com/qt/qtserialport/v6.2.3/src/serialport/qserialport.cpp)，[Qt 6.2.3 QIODevice 官方 qdoc 与实现](https://raw.githubusercontent.com/qt/qtbase/v6.2.3/src/corelib/io/qiodevice.cpp)。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连接errorOccurred后按错误类型处理，NoError不进入失败分支。遇到设备移除等ResourceError，先停止命令自动推进与计时器，取消应用待发队列，再关闭失效端口并禁用发送。记录当前命令没有得到完成确认。用户主动关闭和窗口关闭也走停止流程，保存需要的界面设置；close只是本机端口操作，不等于模块确认或完成了先前命令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本页依据教材第17章的17.1 Qt Serial Port模块；17.2 ESP8266模块通信示例讲解。接口行为同时核对了[Qt 6.2.3 QSerialPort 官方 qdoc 与实现](https://raw.githubusercontent.com/qt/qtserialport/v6.2.3/src/serialport/qserialport.cpp)。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顺着字节流追踪：模块输出进入QSerialPort内部可读缓冲，readyRead通知有新字节，readAll取走当前可读内容，再追加到应用成员rx。解析器只消费已经完整的协议单元，其余尾部继续留在rx。readyRead既不保证收到完整回复，也不表示设备已经静默一段时间。两个缓冲区属于不同对象，清其中一个不会自动清另一个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本页依据教材第17章的17.1 Qt Serial Port模块；17.2 ESP8266模块通信示例讲解。接口行为同时核对了[Qt 6.2.3 QIODevice 官方 qdoc 与实现](https://raw.githubusercontent.com/qt/qtbase/v6.2.3/src/corelib/io/qiodevice.cpp)。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先把cmd.toLocal8Bit().data()保存为指针。第一句完整表达式结束时临时QByteArray销毁，下一句再write就使用了失效地址。命名QByteArray变量使字节在本次调用期间保持存在。同一完整表达式内把临时数组交给write，不会产生这段跨语句寿命错误；异步队列仍必须自己保存字节数组。本页只示范编码和单次write，n表示本次被接收的字节数。负数报告错误并退出本次发送，不进入短写续发；0≤n&lt;数组长度时保留未提交尾部，按后续发送调度继续提交，不能忙等或把整条标记为成功。片段位于返回void的发送槽；本地全部接受仍不能代替远端业务确认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本页依据教材第17章的17.1 Qt Serial Port模块；17.2 ESP8266模块通信示例讲解。接口行为同时核对了[C++ 工作草案 class.temporary，第 4 段](https://eel.is/c++draft/class.temporary)，[Qt 6.2.3 QSerialPort 官方 qdoc 与实现](https://raw.githubusercontent.com/qt/qtserialport/v6.2.3/src/serialport/qserialport.cpp)，[Qt 6.2.3 QIODevice 官方 qdoc 与实现](https://raw.githubusercontent.com/qt/qtbase/v6.2.3/src/corelib/io/qiodevice.cpp)。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比较发送队列已提交的偏移与本次字节长度，再观察QSerialPort的bytesToWrite。bytesWritten可能分多次报告本地写出进展，waitForBytesWritten返回true也只保证至少一部分写出。即使本地待写量归零，仍不能据此认定模块收到、接受或执行命令；只有当前命令的协议回复结束等待。队列保留未提交尾部，在可用的后续发送回调或调度中继续处理，不忙等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本页依据教材第17章的17.1 Qt Serial Port模块；17.2 ESP8266模块通信示例讲解。接口行为同时核对了[Qt 6.2.3 QSerialPort 官方 qdoc 与实现](https://raw.githubusercontent.com/qt/qtserialport/v6.2.3/src/serialport/qserialport.cpp)，[Qt 6.2.3 QIODevice 官方 qdoc 与实现](https://raw.githubusercontent.com/qt/qtbase/v6.2.3/src/corelib/io/qiodevice.cpp)。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GUI槽处理一步后返回，由readyRead、bytesWritten和计时器继续推进。waitForReadyRead阻塞调用线程，不能放在窗口线程里当作普通等待。flush非阻塞地尽量向底层写出缓冲内容，不等待全部完成；comPort.clear丢弃指定收发缓冲并终止相关操作，rx.clear只清应用数组。close结束本机端口使用，三个操作都不是远端确认。processEvents延时仍在原调用栈，其他事件可重入同一流程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本页依据教材第17章的17.1 Qt Serial Port模块；17.2 ESP8266模块通信示例讲解。接口行为同时核对了[Qt 6.2.3 QSerialPort 官方 qdoc 与实现](https://raw.githubusercontent.com/qt/qtserialport/v6.2.3/src/serialport/qserialport.cpp)，[Qt 6.2.3 QTimer interval、start()、stop()、timeout() 官方 qdoc 与实现（qtimer.cpp：184–189、228–297、743–768）](https://raw.githubusercontent.com/qt/qtbase/v6.2.3/src/corelib/kernel/qtimer.cpp)。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rx为第3页的成员，readyRead每次只追加新字节。parseReceived是应用函数，先按接收模式分派：长度载荷按已知长度消费，等待提示时检查固件提示格式，确定为普通文本行的部分才交给行解析。不要先把整个rx按行删掉，再寻找+IPD载荷。协议单元组装完成以后再按约定解码为文字；log只显示原始转义字节或解析结果，不作为解析器的数据来源。混合输入OK\r\n+IPD,5:a\r\nbc中，先消费4字节的OK结果行，再识别并消费7字节的头，保存expectedLength=5，按长度取出a、回车、换行、b、c。每次消费以后重新分派；缺头或缺载荷则保留等待。每轮必须消费字节或改变解析状态，均未发生就退出，避免原地循环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本页依据教材第17章的17.1 Qt Serial Port模块；17.2 ESP8266模块通信示例讲解。接口行为同时核对了[Qt 6.2.3 QIODevice 官方 qdoc 与实现](https://raw.githubusercontent.com/qt/qtbase/v6.2.3/src/corelib/io/qiodevice.cpp)。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一次只有字节O，rx中找不到行终止，程序保留它。第二次追加K、0D、0A后才得到完整OK行，去掉行结束符再比较结果。这里是假设分段，用来说明通知边界与回复边界不同。appendPlainText会添加显示段落，屏幕日志的换行不能证明设备在那里结束了回复；核对原始0D和0A字节才知道实际内容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本页依据教材第17章的17.1 Qt Serial Port模块；17.2 ESP8266模块通信示例讲解。接口行为同时核对了[Qt 6.2.3 QIODevice 官方 qdoc 与实现](https://raw.githubusercontent.com/qt/qtbase/v6.2.3/src/corelib/io/qiodevice.cpp)，[Espressif ESP-AT release/v2.1.0.0_esp8266 Basic AT Commands](https://docs.espressif.com/projects/esp-at/en/release-v2.1.0.0_esp8266/AT_Command_Set/Basic_AT_Commands.html)。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是parseReceived普通文本分支的取行循环。normalLineAtFront是应用辅助函数，每轮都检查当前接收模式、载荷状态和rx头部；只有头部已经确定属于普通文本行才返回true。透传数据、尚在接收的长度载荷、+IPD完整或未完整头、当前等待的非换行提示，都返回false交回外层分派；不确定头暂留，不能先截断。找到0A才取行并删除相应字节，末尾若有0D只删除这个回车，不用trimmed删除正文空格。没有0A就break保留尾部。同一rx若为OK加CRLF后跟+IPD,5:及含换行的载荷，处理OK后循环条件再次分类，不会继续按行取出载荷中的0A。外层解析器每消费一个单元就重新分派，尚缺字节则退出等待下一次readyRead；禁止没有消费仍无限循环。handleLine记录中间信息，并按当前阶段处理对应的结果。这个片段没有给出全部解析器实现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本页依据教材第17章的17.1 Qt Serial Port模块；17.2 ESP8266模块通信示例讲解。接口行为同时核对了[Qt 6.2.3 QIODevice 官方 qdoc 与实现](https://raw.githubusercontent.com/qt/qtbase/v6.2.3/src/corelib/io/qiodevice.cpp)，[Espressif ESP-AT release/v2.1.0.0_esp8266 TCP/IP AT Commands](https://docs.espressif.com/projects/esp-at/en/release-v2.1.0.0_esp8266/AT_Command_Set/TCP-IP_AT_Commands.html)。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缓冲上限由程序设定，用于限制异常输入造成的内存增长；当前来源没有给出适用于所有回复的统一最大行长。普通行、未完整的头和长度载荷各按相应规则检查，不能因为载荷含换行就判为行格式错误。没有完整行时先保留尾部，但同时检查支持的缓冲上限。超出上限或等待完成回复超时，就记录当前命令、模式和实际字节数，停止自动续发。上限与超时按固件、设备能力和应用任务确定；清rx仍不能取消模块已进行的操作，恢复按固件规则处理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本页依据教材第17章的17.1 Qt Serial Port模块；17.2 ESP8266模块通信示例讲解。接口行为同时核对了[Qt 6.2.3 QIODevice 官方 qdoc 与实现](https://raw.githubusercontent.com/qt/qtbase/v6.2.3/src/corelib/io/qiodevice.cpp)，[Qt 6.2.3 QSerialPort 官方 qdoc 与实现](https://raw.githubusercontent.com/qt/qtserialport/v6.2.3/src/serialport/qserialport.cpp)。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TMyLabel声明自己的Q_OBJECT并在左键按下时发出clicked。槽先从sender确认发信号的TMyLabel，再取buddy并确认它是QLineEdit，最后读取该输入框文字。qobject_cast失败或伙伴为空时报告界面配置错误，停止本次发送。也可以在连接时捕获明确的输入框指针，省去运行时查找。标签按下即发信号，与QPushButton完整点击行为不同；图17-3用来核对标签与输入框配对。下一页再说明这些输入内容怎样保存和恢复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本页依据教材第17章的17.1 Qt Serial Port模块；17.2 ESP8266模块通信示例讲解。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findChildren&lt;QLineEdit*&gt;()返回QList&lt;QLineEdit*&gt;指针容器，不是QListWidget，也不会创建一批新编辑框。编辑框仍由已有QObject父子树管理，局部列表销毁不会删除它们。保存时读取每个编辑框的objectName与text，恢复时用同一键设置同一对象；不同编辑框若同名，会写入同一设置键。重命名要迁移旧键，恢复界面参数后仍重新核对设备状态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本页依据教材第17章的17.1 Qt Serial Port模块；17.2 ESP8266模块通信示例讲解。接口行为同时核对了[Qt 6.2.3 QSerialPortInfo 官方 qdoc 与实现](https://raw.githubusercontent.com/qt/qtserialport/v6.2.3/src/serialport/qserialportinfo.cpp)。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用与设备一致的串口参数发送AT，确认基本收发，再发送AT+GMR。版本查询可返回多行AT、SDK与编译信息，逐行记录，直到协议规定的结果出现，不能收到第一行就续发。教材未固定模块固件版本，本课命令扩展以ESP-AT 2.1.0.0的ESP8266版本解释；教师先读取实际版本，再选对应参数和流程。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本页依据教材第17章的17.1 Qt Serial Port模块；17.2 ESP8266模块通信示例讲解。接口行为同时核对了[Espressif ESP-AT release/v2.1.0.0_esp8266 Basic AT Commands](https://docs.espressif.com/projects/esp-at/en/release-v2.1.0.0_esp8266/AT_Command_Set/Basic_AT_Commands.html)。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区分输入框文字、C++源码和实际字节。代码中的"\r\n"产生0D、0A两个控制字节，AT命令由程序在末尾按规则追加它们；在输入框直接键入反斜杠r、反斜杠n，不会自动得到控制字节。AT后应看到41、54、0D、0A。引号是源码边界，不一起发送。已带CRLF的命令避免重复追加，后面的数据载荷也不统一添加CRLF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本页依据教材第17章的17.1 Qt Serial Port模块；17.2 ESP8266模块通信示例讲解。接口行为同时核对了[Espressif ESP-AT release/v2.1.0.0_esp8266 Basic AT Commands](https://docs.espressif.com/projects/esp-at/en/release-v2.1.0.0_esp8266/AT_Command_Set/Basic_AT_Commands.html)。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打开回显时，设备可能先返回原命令，再返回中间信息和结果；回显只表明收到文字，不证明命令完成。ATE0或ATE1本身也要按回复确认。handleLine比较完整结果行与当前阶段，不用contains("OK")搜索任意片段。版本信息等中间行保留在日志里，随后继续等待；普通数据里的OK或大于号不能被全局当成命令完成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本页依据教材第17章的17.1 Qt Serial Port模块；17.2 ESP8266模块通信示例讲解。接口行为同时核对了[Espressif ESP-AT release/v2.1.0.0_esp8266 Basic AT Commands](https://docs.espressif.com/projects/esp-at/en/release-v2.1.0.0_esp8266/AT_Command_Set/Basic_AT_Commands.html)，[Espressif ESP-AT release/v2.1.0.0_esp8266 TCP/IP AT Commands](https://docs.espressif.com/projects/esp-at/en/release-v2.1.0.0_esp8266/AT_Command_Set/TCP-IP_AT_Commands.html)。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tage、timeout、currentCommand和rx是窗口成员，按钮槽返回后仍存在。Idle允许发起流程，WaitingReply等待对应命令的行结果，WaitingPrompt等待数据许可，WaitingSendResult等待载荷提交后的固件发送结果，Failed停止自动续发。包含QTimer，在构造函数把timeout设为单次触发，并连接其timeout信号到本课的超时处理槽；启动和停止都在所属GUI线程进行，间隔按毫秒给出。枚举只示范命令阶段，透传模式、+IPD头和载荷接收状态另行保存，不能只靠这几项解析全部串口数据。另声明enum class DeviceMode { Unknown, Command, Transparent };设备模式成员从Unknown开始，按已核实的固件同步结果进入Command，透传许可到达后进入Transparent。仅打开PC端口不会重置模块模式。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本页依据教材第17章的17.1 Qt Serial Port模块；17.2 ESP8266模块通信示例讲解。接口行为同时核对了[Qt 6.2.3 QSerialPort 官方 qdoc 与实现](https://raw.githubusercontent.com/qt/qtserialport/v6.2.3/src/serialport/qserialport.cpp)，[Espressif ESP-AT release/v2.1.0.0_esp8266 TCP/IP AT Commands](https://docs.espressif.com/projects/esp-at/en/release-v2.1.0.0_esp8266/AT_Command_Set/TCP-IP_AT_Commands.html)，[Qt 6.2.3 QTimer interval、start()、stop()、timeout() 官方 qdoc 与实现（qtimer.cpp：184–189、228–297、743–768）](https://raw.githubusercontent.com/qt/qtbase/v6.2.3/src/corelib/kernel/qtimer.cpp)。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本段是普通AT命令入口。cmd已完成允许字符检查并按协议添加CRLF，replyTimeoutMs是已验证为正数的int毫秒值，端口打开、stage为空闲且deviceMode已确认是Command才继续。先保存命令、设置WaitingReply并启动计时，再提交字节，快速回复到来时已有等待记录。此处从提交开始计时，包含本地排队和模块处理时间。submitBytes是应用函数，复制或移动保存QByteArray及偏移，不留下toUtf8临时数组的data指针。write失败或后续提交无法完成时停止本次流程，其他发送入口也检查当前阶段。设备模式声明见前页；Unknown或Transparent都不从这个普通AT入口发送，避免把AT文字作为透传载荷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本页依据教材第17章的17.1 Qt Serial Port模块；17.2 ESP8266模块通信示例讲解。接口行为同时核对了[Qt 6.2.3 QSerialPort 官方 qdoc 与实现](https://raw.githubusercontent.com/qt/qtserialport/v6.2.3/src/serialport/qserialport.cpp)，[Qt 6.2.3 QIODevice 官方 qdoc 与实现](https://raw.githubusercontent.com/qt/qtbase/v6.2.3/src/corelib/io/qiodevice.cpp)，[Espressif ESP-AT release/v2.1.0.0_esp8266 Basic AT Commands](https://docs.espressif.com/projects/esp-at/en/release-v2.1.0.0_esp8266/AT_Command_Set/Basic_AT_Commands.html)，[Qt 6.2.3 QTimer interval、start()、stop()、timeout() 官方 qdoc 与实现（qtimer.cpp：184–189、228–297、743–768）](https://raw.githubusercontent.com/qt/qtbase/v6.2.3/src/corelib/kernel/qtimer.cpp)。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是handleLine中WaitingReply的示例分支，只适用于当前命令以OK或ERROR报告结果的情形。其他固件或命令的结果格式要有对应处理，中间信息由其他分支记录。完整OK到达后停止计时，continueCommandFlow按已保存的操作决定结束还是续发；续发时先建立下一阶段并计时，再提交命令。完整ERROR进入Failed并记录currentCommand。continueCommandFlow与showCommandFailure均为应用函数。此分支不处理WaitingPrompt的数据许可，也不把载荷发送结果交给普通OK判断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本页依据教材第17章的17.1 Qt Serial Port模块；17.2 ESP8266模块通信示例讲解。接口行为同时核对了[Espressif ESP-AT release/v2.1.0.0_esp8266 Basic AT Commands](https://docs.espressif.com/projects/esp-at/en/release-v2.1.0.0_esp8266/AT_Command_Set/Basic_AT_Commands.html)，[Espressif ESP-AT release/v2.1.0.0_esp8266 TCP/IP AT Commands](https://docs.espressif.com/projects/esp-at/en/release-v2.1.0.0_esp8266/AT_Command_Set/TCP-IP_AT_Commands.html)，[Qt 6.2.3 QTimer interval、start()、stop()、timeout() 官方 qdoc 与实现（qtimer.cpp：184–189、228–297、743–768）](https://raw.githubusercontent.com/qt/qtbase/v6.2.3/src/corelib/kernel/qtimer.cpp)。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超时槽先确认当前仍处于WaitingReply、WaitingPrompt或WaitingSendResult，再停止计时、设Failed，记录当前步骤没有得到完成确认，停止应用待发队列并阻止原命令链继续发送。超时不证明模块没有执行，立即发送新命令可能把迟到的旧OK误当成新结果。用户取消和设备错误同样停止自动推进。恢复前核实模块模式及当前操作，按固件重新同步，再明确回到Idle。清rx、flush或重新打开PC端口都不能代替协议恢复。发送调度及bytesWritten回调也检查Failed，不再提交应用队列剩余尾部。记录已提交与未提交字节；停止队列不能撤回已交给Qt的字节，也不取消模块已执行动作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本页依据教材第17章的17.1 Qt Serial Port模块；17.2 ESP8266模块通信示例讲解。接口行为同时核对了[Qt 6.2.3 QSerialPort 官方 qdoc 与实现](https://raw.githubusercontent.com/qt/qtserialport/v6.2.3/src/serialport/qserialport.cpp)，[Espressif ESP-AT release/v2.1.0.0_esp8266 Basic AT Commands](https://docs.espressif.com/projects/esp-at/en/release-v2.1.0.0_esp8266/AT_Command_Set/Basic_AT_Commands.html)，[Qt 6.2.3 QTimer interval、start()、stop()、timeout() 官方 qdoc 与实现（qtimer.cpp：184–189、228–297、743–768）](https://raw.githubusercontent.com/qt/qtbase/v6.2.3/src/corelib/kernel/qtimer.cpp)。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UART_CUR修改模块当前参数，UART_DEF还按该固件保存到NVS/flash，重新上电后可继续使用。它们操作的是模块；comPort的参数设置操作的是PC端口，两边要在正确时机同步。不要在write返回后立即切换主机波特率，因为本地提交不表示模块已经完成切换。依据当前固件的回复和生效时机设计步骤，课堂保留能恢复通信的已知配置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本页依据教材第17章的17.1 Qt Serial Port模块；17.2 ESP8266模块通信示例讲解。接口行为同时核对了[Espressif ESP-AT release/v2.1.0.0_esp8266 Basic AT Commands](https://docs.espressif.com/projects/esp-at/en/release-v2.1.0.0_esp8266/AT_Command_Set/Basic_AT_Commands.html)，[Qt 6.2.3 QSerialPort 官方 qdoc 与实现](https://raw.githubusercontent.com/qt/qtserialport/v6.2.3/src/serialport/qserialport.cpp)。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sid和password是对应输入框中的QString原值。本例先检查每个字符属于可打印ASCII，并排除引号、逗号、反斜杠和控制字符，长度及其他参数条件也按实际固件检查；不随意trimmed删除名称或密码首尾空格。校验通过以后才执行此片段。QString::arg只替换占位符，不自动执行这些检查，也不会完成AT参数转义。源码的转义引号包住实际参数，末尾的\r\n产生CRLF。允许范围只是本例的教学约束，扩大范围要按所用固件处理转义。先等待WiFi连接结果，再准备远端TCP会话，组装命令本身不会建立连接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本页依据教材第17章的17.1 Qt Serial Port模块；17.2 ESP8266模块通信示例讲解。接口行为同时核对了[Espressif ESP-AT release/v2.1.0.0_esp8266 Basic AT Commands](https://docs.espressif.com/projects/esp-at/en/release-v2.1.0.0_esp8266/AT_Command_Set/Basic_AT_Commands.html)，[Espressif ESP-AT release/v2.1.0.0_esp8266 TCP/IP AT Commands](https://docs.espressif.com/projects/esp-at/en/release-v2.1.0.0_esp8266/AT_Command_Set/TCP-IP_AT_Commands.html)。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本课讲选定ESP-AT版本的单连接TCP透传流程。先确认WiFi连接，再按当前固件建立到目标主机和端口的TCP会话，并等待连接结果；目标输入框里有地址和端口不表示连接已经建立。确认单连接条件与可用TCP会话后，设置CIPMODE=1，再申请进入发送。CIPMODE失败就停在当前步骤。这个示例顺序不推广到全部固件、连接类型或其他命令，实际板卡先用AT+GMR核对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本页依据教材第17章的17.1 Qt Serial Port模块；17.2 ESP8266模块通信示例讲解。接口行为同时核对了[Espressif ESP-AT release/v2.1.0.0_esp8266 TCP/IP AT Commands](https://docs.espressif.com/projects/esp-at/en/release-v2.1.0.0_esp8266/AT_Command_Set/TCP-IP_AT_Commands.html)，[Espressif ESP-AT release/v2.1.0.0_esp8266 Basic AT Commands](https://docs.espressif.com/projects/esp-at/en/release-v2.1.0.0_esp8266/AT_Command_Set/Basic_AT_Commands.html)。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一条按WaitingReply等待。收到本次CIPMODE成功结果后，continueCommandFlow准备无参数AT+CIPSEND，先设置WaitingPrompt并启动新阶段计时，再提交字节。固定等待2000ms只能说明时间过去，不能证明第一条成功。每步保存命令和失败原因，超时或拒绝都停止链条。本页得到提示后进入透传数据规则；下一页另讲普通带长度发送，两个模式不能共用所有结果处理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本页依据教材第17章的17.1 Qt Serial Port模块；17.2 ESP8266模块通信示例讲解。接口行为同时核对了[Espressif ESP-AT release/v2.1.0.0_esp8266 TCP/IP AT Commands](https://docs.espressif.com/projects/esp-at/en/release-v2.1.0.0_esp8266/AT_Command_Set/TCP-IP_AT_Commands.html)，[Qt 6.2.3 QSerialPort 官方 qdoc 与实现](https://raw.githubusercontent.com/qt/qtserialport/v6.2.3/src/serialport/qserialport.cpp)，[Qt 6.2.3 QTimer interval、start()、stop()、timeout() 官方 qdoc 与实现（qtimer.cpp：184–189、228–297、743–768）](https://raw.githubusercontent.com/qt/qtbase/v6.2.3/src/corelib/kernel/qtimer.cpp)。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确定普通模式还是透传模式，再选择处理流程。普通模式用编码后的载荷字节数准备带长度的CIPSEND，在WaitingPrompt收到许可后准备WaitingSendResult并提交指定长度，随后等待该固件规定的发送结果。透传路径用无参数CIPSEND进入连续数据发送；进入后切换接收和发送规则，不能回到普通AT行解析并允许任意新命令。设备模式与命令阶段分别保存，退出或失败恢复按实际固件处理。后面用五字节载荷说明普通模式，不能把它当作透传模式已经退出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本页依据教材第17章的17.1 Qt Serial Port模块；17.2 ESP8266模块通信示例讲解。接口行为同时核对了[Espressif ESP-AT release/v2.1.0.0_esp8266 TCP/IP AT Commands](https://docs.espressif.com/projects/esp-at/en/release-v2.1.0.0_esp8266/AT_Command_Set/TCP-IP_AT_Commands.html)。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WaitingPrompt既要处理提示前的完整结果行，也要识别固件规定的不带CRLF的大于号。只有处于本次等待且格式匹配时，才消费对应提示。普通带长度发送随后准备WaitingSendResult，透传进入后则切换到透传数据规则。收到拒绝结果立即停止计时并进入失败，不等到超时才处理。长度载荷中的大于号是数据，不能全局搜索任意大于号作为许可。第24页的WaitingReply分支不负责这一阶段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本页依据教材第17章的17.1 Qt Serial Port模块；17.2 ESP8266模块通信示例讲解。接口行为同时核对了[Espressif ESP-AT release/v2.1.0.0_esp8266 TCP/IP AT Commands](https://docs.espressif.com/projects/esp-at/en/release-v2.1.0.0_esp8266/AT_Command_Set/TCP-IP_AT_Commands.html)。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本例已在普通单连接模式并有可用连接，不承接透传已经开启的会话。先构造ASCII载荷HELLO，QByteArray::size得到5，再以5准备本次带长度命令。命令文本以CRLF结束，取得大于号提示后先设置WaitingSendResult并启动结果等待，再提交这5个载荷字节。通用发送函数不能给载荷再附加CRLF。按当前固件的发送成功或失败结果结束等待；本地bytesToWrite归零和普通命令的OK不能代替它，固件发送结果也不证明远端业务已经处理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本页依据教材第17章的17.1 Qt Serial Port模块；17.2 ESP8266模块通信示例讲解。接口行为同时核对了[Espressif ESP-AT release/v2.1.0.0_esp8266 Basic AT Commands](https://docs.espressif.com/projects/esp-at/en/release-v2.1.0.0_esp8266/AT_Command_Set/Basic_AT_Commands.html)，[Espressif ESP-AT release/v2.1.0.0_esp8266 TCP/IP AT Commands](https://docs.espressif.com/projects/esp-at/en/release-v2.1.0.0_esp8266/AT_Command_Set/TCP-IP_AT_Commands.html)，[Qt 6.2.3 QTimer interval、start()、stop()、timeout() 官方 qdoc 与实现（qtimer.cpp：184–189、228–297、743–768）](https://raw.githubusercontent.com/qt/qtbase/v6.2.3/src/corelib/kernel/qtimer.cpp)。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本页只承接ESP-AT 2.1.0.0普通单连接带长度发送，当前不是透传。前页取得提示后已经先登记WaitingSendResult、准备结果计时并提交HELLO五字节。普通行解析完成后，结果处理器先确认当前阶段；完整SEND OK停止计时，按本次流程结束等待或准备下一条操作。完整ERROR进入Failed，记录命令、载荷长度及实际结果，停止自动续发。ERROR也可能表示连接无法建立或发送中断，不能只解释成提示前的命令拒绝。文档未明确承诺SEND FAIL是此命令的固定终态，本课不将它列入。其他已识别中间信息只记日志，设备断开等异步消息仍要进入对应失败处理。超时不说明对方没有执行，恢复按固件模式核对。本地write、bytesWritten与bytesToWrite归零都不触发这一成功分支。SEND OK属于固件发送层确认，远端业务若需要确认，应另有应用协议。下一页解释接收流插入+IPD时为何不能继续按行消费数据。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本页依据教材第17章的17.1 Qt Serial Port模块；17.2 ESP8266模块通信示例讲解。接口行为同时核对了[Qt 6.2.3 QSerialPort 官方 qdoc 与实现](https://raw.githubusercontent.com/qt/qtserialport/v6.2.3/src/serialport/qserialport.cpp)，[Espressif ESP-AT release/v2.1.0.0_esp8266 TCP/IP AT Commands](https://docs.espressif.com/projects/esp-at/en/release-v2.1.0.0_esp8266/AT_Command_Set/TCP-IP_AT_Commands.html)，[Qt 6.2.3 QTimer interval、start()、stop()、timeout() 官方 qdoc 与实现（qtimer.cpp：184–189、228–297、743–768）](https://raw.githubusercontent.com/qt/qtbase/v6.2.3/src/corelib/kernel/qtimer.cpp)。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是普通模式下带长度数据的教学输入，使用已经确认不含连接编号和地址字段的单连接头+IPD,5:；实际头格式先按固件版本和模块配置核对，多连接或附加字段不能照抄这个头。先等头完整并验证长度，再保存expectedLength=5及载荷接收状态，消费已确认的头。假设先到a和回车，rx只有2字节，保留等待；再到换行、b、c才凑满5，交出5字节并删除已消费部分，再解析后续输入。中间0A属于载荷，不进入取行循环。长度无效或超出应用支持范围就报告错误；透传收到的数据不交给这个普通+IPD解析流程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本页依据教材第17章的17.1 Qt Serial Port模块；17.2 ESP8266模块通信示例讲解。接口行为同时核对了[Espressif ESP-AT release/v2.1.0.0_esp8266 TCP/IP AT Commands](https://docs.espressif.com/projects/esp-at/en/release-v2.1.0.0_esp8266/AT_Command_Set/TCP-IP_AT_Commands.html)，[Qt 6.2.3 QIODevice 官方 qdoc 与实现](https://raw.githubusercontent.com/qt/qtbase/v6.2.3/src/corelib/io/qiodevice.cpp)。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让学生指出rx保存什么，再问有没有完整行结束符。此刻只有O，既不能丢掉它，也不能认定收到OK。第二次追加K、0D、0A后才形成完整结果行，行解析器取出OK，命令处理器再检查它属于当前哪个阶段。一次readyRead边界不等于一次协议回复边界。下一题换成发送端，检查字节数组何时销毁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本页依据教材第17章的17.1 Qt Serial Port模块；17.2 ESP8266模块通信示例讲解。接口行为同时核对了[Qt 6.2.3 QIODevice 官方 qdoc 与实现](https://raw.githubusercontent.com/qt/qtbase/v6.2.3/src/corelib/io/qiodevice.cpp)，[C++ 工作草案 class.temporary，第 4 段](https://eel.is/c++draft/class.temporary)，[Espressif ESP-AT release/v2.1.0.0_esp8266 TCP/IP AT Commands](https://docs.espressif.com/projects/esp-at/en/release-v2.1.0.0_esp8266/AT_Command_Set/TCP-IP_AT_Commands.html)。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cmd是已准备的QString，comPort是窗口QSerialPort成员。第一句创建临时QByteArray并取得data指针，完整表达式结束时数组销毁；第二句保留着指针值，却没有有效的原字节存储。下面命名字节数组使其覆盖write调用。本题仅判定跨语句保存临时数组地址的错误，同一完整表达式内直接把临时数组交给write是不同情形。异步发送队列还要持有自己的QByteArray副本或移动后的数组。下一题回到接收端的提示边界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本页依据教材第17章的17.1 Qt Serial Port模块；17.2 ESP8266模块通信示例讲解。接口行为同时核对了[Qt 6.2.3 QIODevice 官方 qdoc 与实现](https://raw.githubusercontent.com/qt/qtbase/v6.2.3/src/corelib/io/qiodevice.cpp)，[C++ 工作草案 class.temporary，第 4 段](https://eel.is/c++draft/class.temporary)，[Espressif ESP-AT release/v2.1.0.0_esp8266 TCP/IP AT Commands](https://docs.espressif.com/projects/esp-at/en/release-v2.1.0.0_esp8266/AT_Command_Set/TCP-IP_AT_Commands.html)。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里已发起本次CIPSEND且处于WaitingPrompt。提示没有CRLF，普通取行条件不成立，程序会一直等到超时。正确处理是按固件提示格式识别当前等待的许可，消费对应字节后进入数据步骤；普通模式准备WaitingSendResult，透传则切换为透传数据规则。长度载荷中的大于号仍是数据，拒绝结果立即停止。最后追问本地bytesWritten后能否自动续发，答案仍要回到远端协议完成条件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本页依据教材第17章的17.1 Qt Serial Port模块；17.2 ESP8266模块通信示例讲解。接口行为同时核对了[Qt 6.2.3 QIODevice 官方 qdoc 与实现](https://raw.githubusercontent.com/qt/qtbase/v6.2.3/src/corelib/io/qiodevice.cpp)，[C++ 工作草案 class.temporary，第 4 段](https://eel.is/c++draft/class.temporary)，[Espressif ESP-AT release/v2.1.0.0_esp8266 TCP/IP AT Commands](https://docs.espressif.com/projects/esp-at/en/release-v2.1.0.0_esp8266/AT_Command_Set/TCP-IP_AT_Commands.html)。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师先核对实际板卡的供电、电平、接线和模块版本，再打开端口，记录AT与AT+GMR的原始字节及解析结果。自然分段难以重复时，用明确标注的模拟输入测试O与K加CRLF、以及带换行的五字节载荷。网络和单连接条件满足后再观察&gt;提示。最后检查超时、拔出设备与主动关闭是否停止队列和计时；使用演示参数并保存失败原因，便于学生复现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本页依据教材第17章的17.1 Qt Serial Port模块；17.2 ESP8266模块通信示例讲解。接口行为同时核对了[Qt 6.2.3 QSerialPort 官方 qdoc 与实现](https://raw.githubusercontent.com/qt/qtserialport/v6.2.3/src/serialport/qserialport.cpp)，[Espressif ESP-AT release/v2.1.0.0_esp8266 Basic AT Commands](https://docs.espressif.com/projects/esp-at/en/release-v2.1.0.0_esp8266/AT_Command_Set/Basic_AT_Commands.html)，[Espressif ESP-AT release/v2.1.0.0_esp8266 TCP/IP AT Commands](https://docs.espressif.com/projects/esp-at/en/release-v2.1.0.0_esp8266/AT_Command_Set/TCP-IP_AT_Commands.html)。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让学生从选择端口复述到本次命令完成：portName识别选择项，QByteArray保存编码字节，rx留住未完成输入，stage记录正在等什么。关闭或错误先停止自动发送和计时，再处理本地端口与界面；不能把本地清理当作设备已完成操作。AT行、提示符、长度载荷和透传各有消费规则。下一章在已有业务状态上增加多语言、外观和发布条件，继续逐项检查实际结果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本页依据教材第17章的17.1 Qt Serial Port模块；17.2 ESP8266模块通信示例讲解。接口行为同时核对了[Qt 6.2.3 QSerialPortInfo 官方 qdoc 与实现](https://raw.githubusercontent.com/qt/qtserialport/v6.2.3/src/serialport/qserialportinfo.cpp)，[Qt 6.2.3 QSerialPort 官方 qdoc 与实现](https://raw.githubusercontent.com/qt/qtserialport/v6.2.3/src/serialport/qserialport.cpp)，[Qt 6.2.3 QIODevice 官方 qdoc 与实现](https://raw.githubusercontent.com/qt/qtbase/v6.2.3/src/corelib/io/qiodevice.cpp)，[Espressif ESP-AT release/v2.1.0.0_esp8266 TCP/IP AT Commands](https://docs.espressif.com/projects/esp-at/en/release-v2.1.0.0_esp8266/AT_Command_Set/TCP-IP_AT_Commands.html)。</a:t>
            </a:r>
          </a:p>
        </p:txBody>
      </p:sp>
    </p:spTree>
  </p:cSld>
  <p:clrMapOvr>
    <a:masterClrMapping/>
  </p:clrMapOvr>
</p:note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p="http://schemas.openxmlformats.org/presentationml/2006/main" type="blank" preserve="1">
  <p:cSld name="qt6_ch17_serial —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
<Relationships xmlns="http://schemas.openxmlformats.org/package/2006/relationships"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 name="qt6_ch17_serial — 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6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65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.xml"/>
</Relationships>
</file>

<file path=ppt/slides/_rels/slide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.xml"/>
</Relationships>
</file>

<file path=ppt/slides/_rels/slide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.xml"/>
</Relationships>
</file>

<file path=ppt/slides/_rels/slide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4.xml"/>
</Relationships>
</file>

<file path=ppt/slides/_rels/slide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5.xml"/>
</Relationships>
</file>

<file path=ppt/slides/_rels/slide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6.xml"/>
</Relationships>
</file>

<file path=ppt/slides/_rels/slide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7.xml"/>
</Relationships>
</file>

<file path=ppt/slides/_rels/slide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8.xml"/>
</Relationships>
</file>

<file path=ppt/slides/_rels/slide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9.xml"/>
</Relationships>
</file>

<file path=ppt/slides/_rels/slide1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0.xml"/>
</Relationships>
</file>

<file path=ppt/slides/_rels/slide1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1.xml"/>
</Relationships>
</file>

<file path=ppt/slides/_rels/slide1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2.xml"/>
</Relationships>
</file>

<file path=ppt/slides/_rels/slide1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3.xml"/>
</Relationships>
</file>

<file path=ppt/slides/_rels/slide1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4.xml"/>
</Relationships>
</file>

<file path=ppt/slides/_rels/slide1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5.xml"/>
</Relationships>
</file>

<file path=ppt/slides/_rels/slide1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6.xml"/>
</Relationships>
</file>

<file path=ppt/slides/_rels/slide1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7.xml"/>
</Relationships>
</file>

<file path=ppt/slides/_rels/slide1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8.xml"/>
</Relationships>
</file>

<file path=ppt/slides/_rels/slide1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9.xml"/>
</Relationships>
</file>

<file path=ppt/slides/_rels/slide2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0.xml"/>
</Relationships>
</file>

<file path=ppt/slides/_rels/slide2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1.xml"/>
</Relationships>
</file>

<file path=ppt/slides/_rels/slide2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2.xml"/>
</Relationships>
</file>

<file path=ppt/slides/_rels/slide2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3.xml"/>
</Relationships>
</file>

<file path=ppt/slides/_rels/slide2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4.xml"/>
</Relationships>
</file>

<file path=ppt/slides/_rels/slide2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5.xml"/>
</Relationships>
</file>

<file path=ppt/slides/_rels/slide2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6.xml"/>
</Relationships>
</file>

<file path=ppt/slides/_rels/slide2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7.xml"/>
</Relationships>
</file>

<file path=ppt/slides/_rels/slide2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8.xml"/>
</Relationships>
</file>

<file path=ppt/slides/_rels/slide2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9.xml"/>
</Relationships>
</file>

<file path=ppt/slides/_rels/slide3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0.xml"/>
</Relationships>
</file>

<file path=ppt/slides/_rels/slide3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1.xml"/>
</Relationships>
</file>

<file path=ppt/slides/_rels/slide3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2.xml"/>
</Relationships>
</file>

<file path=ppt/slides/_rels/slide3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3.xml"/>
</Relationships>
</file>

<file path=ppt/slides/_rels/slide3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4.xml"/>
</Relationships>
</file>

<file path=ppt/slides/_rels/slide3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5.xml"/>
</Relationships>
</file>

<file path=ppt/slides/_rels/slide3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6.xml"/>
</Relationships>
</file>

<file path=ppt/slides/_rels/slide3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7.xml"/>
</Relationships>
</file>

<file path=ppt/slides/_rels/slide3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8.xml"/>
</Relationships>
</file>

<file path=ppt/slides/_rels/slide3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9.xml"/>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1409700"/>
            <a:ext cx="6781800" cy="2522601"/>
            <a:chOff x="590550" y="1409700"/>
            <a:chExt cx="6781800" cy="2522601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1409700"/>
              <a:ext cx="6781800" cy="2076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7200"/>
                </a:lnSpc>
              </a:pPr>
              <a:r>
                <a:rPr lang="zh-CN" sz="60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串口通信</a:t>
              </a:r>
              <a:br/>
              <a:r>
                <a:rPr lang="zh-CN" sz="60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与ESP8266命令流程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5884" y="3404235"/>
              <a:ext cx="280800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第17章 串口编程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5884" y="4471035"/>
            <a:ext cx="6933438" cy="1339977"/>
            <a:chOff x="595884" y="4471035"/>
            <a:chExt cx="6933438" cy="1339977"/>
          </a:xfrm>
        </p:grpSpPr>
        <p:sp>
          <p:nvSpPr>
            <p:cNvPr id="5" name="TextBox 5"/>
            <p:cNvSpPr txBox="1"/>
            <p:nvPr/>
          </p:nvSpPr>
          <p:spPr>
            <a:xfrm>
              <a:off x="595884" y="4471035"/>
              <a:ext cx="693343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收到一些字节后，怎样判断命令已经完成？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5341620"/>
              <a:ext cx="556930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从端口选择讲到缓冲区和AT命令流程。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03504" y="6404610"/>
            <a:ext cx="5984596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《Qt 6 C++ 开发指南》第17章 · Qt 6.2.3 · F119、F127、F128 · 01 / 39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257544" cy="819150"/>
            <a:chOff x="590550" y="6134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教材工具中的输入与输出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1950720"/>
            <a:ext cx="7034784" cy="4241292"/>
            <a:chOff x="597408" y="1950720"/>
            <a:chExt cx="7034784" cy="42412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487070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端口设置区选择设备和通信参数。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788920"/>
              <a:ext cx="519379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常用指令区保存经常发送的字符串。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3627120"/>
              <a:ext cx="454761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通用发送区允许输入临时命令。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4465320"/>
              <a:ext cx="551688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记录区显示发出的文字和收到的字节。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303520"/>
              <a:ext cx="70347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本课增加完整回复判断和超时处理。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日志显示内容，解析器判断当前命令走到了哪一步。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5543702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对应教材图17-2；先完成AT基本通信，再增加网络操作 · F132 · 02 / 39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4561332" cy="819150"/>
            <a:chOff x="590550" y="613410"/>
            <a:chExt cx="456133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456133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工程与对象的准备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1950720"/>
            <a:ext cx="9129370" cy="4088892"/>
            <a:chOff x="597408" y="1950720"/>
            <a:chExt cx="9129370" cy="40888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539831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qmake工程加入：QT += serialport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674620"/>
              <a:ext cx="834108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CMake工程查找SerialPort，并链接Qt6::SerialPort。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3398520"/>
              <a:ext cx="523849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窗口成员：QSerialPort comPort;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4122420"/>
              <a:ext cx="416280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接收成员：QByteArray rx;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4846320"/>
              <a:ext cx="728563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本课日志控件名为log，类型是QPlainTextEdit。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97408" y="5570220"/>
              <a:ext cx="912937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comPort不设父对象，按窗口成员寿命销毁，不能另行delete。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603504" y="6404610"/>
            <a:ext cx="6684569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操作返回以后，串口对象与rx仍须存在；构建与控件前提见备注 · F127、F132 · 03 / 39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枚举端口并保存选中的端口名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095500"/>
            <a:chOff x="609600" y="1828800"/>
            <a:chExt cx="10972800" cy="20955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095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83105"/>
              <a:ext cx="8675751" cy="14394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for (const auto &amp;p : QSerialPortInfo::availablePorts())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ui-&gt;ports-&gt;addItem(p.portName() + QStringLiteral(" : ")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+ p.description(), p.portName());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4389120"/>
            <a:ext cx="9070848" cy="1726692"/>
            <a:chOff x="597408" y="4389120"/>
            <a:chExt cx="9070848" cy="17266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389120"/>
              <a:ext cx="849721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ports是QComboBox；显示描述，项目数据保存portName。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4808220"/>
              <a:ext cx="7804709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选择时读取currentData，不重新枚举后套用旧索引。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97408" y="5646420"/>
              <a:ext cx="907084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插拔后刷新列表；端口名识别当前系统端口，打开仍检查结果。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603504" y="6404610"/>
            <a:ext cx="5402275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描述可能为空；厂商和产品ID先检查是否提供 · F119、F120 · 04 / 39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参数要与模块当前设置一致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1950720"/>
            <a:ext cx="7972349" cy="4241292"/>
            <a:chOff x="597408" y="1950720"/>
            <a:chExt cx="7972349" cy="42412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7972349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115200表示每秒传输的位速率，不是每秒115200字节。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788920"/>
              <a:ext cx="6112459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8N1表示8个数据位、无校验、1个停止位。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3627120"/>
              <a:ext cx="551688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流控还要按实际连线和设备设置选择。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4465320"/>
              <a:ext cx="5236159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Qt默认值不能代替模块的当前参数。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303520"/>
              <a:ext cx="76443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参数下拉框保存实际枚举值。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读取这个值进行配置，避免列表顺序变化后推算错索引。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7275119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教材演示115200；实际参数以当前模块为准，Qt默认配置见备注 · F122、F124、F126 · 05 / 39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692140" cy="819150"/>
            <a:chOff x="590550" y="61341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设置参数时也检查失败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819400"/>
            <a:chOff x="609600" y="1828800"/>
            <a:chExt cx="10972800" cy="28194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819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83105"/>
              <a:ext cx="8529066" cy="24681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comPort.setPortName(portName);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bool ok = comPort.setBaudRate(baud)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&amp;&amp; comPort.setDataBits(QSerialPort::Data8)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&amp;&amp; comPort.setParity(QSerialPort::NoParity)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&amp;&amp; comPort.setStopBits(QSerialPort::OneStop)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&amp;&amp; comPort.setFlowControl(QSerialPort::NoFlowControl);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(!ok) { showError(comPort.errorString()); return; }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5151120"/>
            <a:ext cx="8951671" cy="888492"/>
            <a:chOff x="597408" y="5151120"/>
            <a:chExt cx="8951671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5151120"/>
              <a:ext cx="895167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portName与baud来自有效选择；短路与在第一个失败处停止。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570220"/>
              <a:ext cx="848929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打开前准备配置，下一页的open还要实际应用并检查结果。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5211470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端口尚未打开；showError为应用显示函数 · F122、F123 · 06 / 39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692140" cy="819150"/>
            <a:chOff x="590550" y="61341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打开成功后再允许发送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628900"/>
            <a:chOff x="609600" y="1828800"/>
            <a:chExt cx="10972800" cy="26289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628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83105"/>
              <a:ext cx="6182106" cy="21252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(!comPort.open(QIODevice::ReadWrite))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showError(comPort.errorString());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return;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rx.clear();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setSerialUiEnabled(true);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4884420"/>
            <a:ext cx="9714890" cy="1307592"/>
            <a:chOff x="597408" y="4884420"/>
            <a:chExt cx="9714890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884420"/>
              <a:ext cx="842467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打开失败保留错误并禁用发送；成功后清理应用接收尾部。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303520"/>
              <a:ext cx="971489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setSerialUiEnabled是应用函数，还读取命令阶段决定按钮条件。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97408" y="5722620"/>
              <a:ext cx="8780069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清rx或重新开端口，不会自动恢复模块模式或抹去失败状态。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603504" y="6404610"/>
            <a:ext cx="6289700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第一次会话先确认通信；Failed后的恢复依据固件 · F121、F123、F132 · 07 / 39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257544" cy="819150"/>
            <a:chOff x="590550" y="6134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运行中拔出设备也会失败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1950720"/>
            <a:ext cx="8816340" cy="4241292"/>
            <a:chOff x="597408" y="1950720"/>
            <a:chExt cx="8816340" cy="42412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654466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连接errorOccurred，读取错误类型和说明。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788920"/>
              <a:ext cx="881634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遇到设备移除等ResourceError，停止当前命令与待发队列。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3627120"/>
              <a:ext cx="487070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关闭失效端口，停止超时计时器。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4465320"/>
              <a:ext cx="551688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禁用发送区，保留日志中的失败原因。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303520"/>
              <a:ext cx="61203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重新接入后，重新枚举、选择并打开。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本机关闭端口，不代表模块已完成先前命令。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6331153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NoError不进入失败分支；用户主动关闭同样停止自动推进 · F125、F123 · 08 / 39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126736" cy="819150"/>
            <a:chOff x="590550" y="61341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字节经过哪些缓冲区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2324100" y="2590800"/>
            <a:ext cx="552450" cy="1"/>
            <a:chOff x="2324100" y="2590800"/>
            <a:chExt cx="552450" cy="1"/>
          </a:xfrm>
        </p:grpSpPr>
        <p:sp>
          <p:nvSpPr>
            <p:cNvPr id="4" name="Line 4"/>
            <p:cNvSpPr/>
            <p:nvPr/>
          </p:nvSpPr>
          <p:spPr>
            <a:xfrm>
              <a:off x="2324100" y="2590800"/>
              <a:ext cx="552450" cy="1"/>
            </a:xfrm>
            <a:prstGeom prst="line">
              <a:avLst/>
            </a:prstGeom>
            <a:noFill/>
            <a:ln w="19050">
              <a:solidFill>
                <a:schemeClr val="accent3"/>
              </a:solidFill>
              <a:tailEnd type="triangle" w="med" len="med"/>
            </a:ln>
          </p:spPr>
        </p:sp>
      </p:grpSp>
      <p:grpSp>
        <p:nvGrpSpPr>
          <p:cNvPr id="7" name="Group 7"/>
          <p:cNvGrpSpPr/>
          <p:nvPr/>
        </p:nvGrpSpPr>
        <p:grpSpPr>
          <a:xfrm>
            <a:off x="5638800" y="2590800"/>
            <a:ext cx="552450" cy="1"/>
            <a:chOff x="5638800" y="2590800"/>
            <a:chExt cx="552450" cy="1"/>
          </a:xfrm>
        </p:grpSpPr>
        <p:sp>
          <p:nvSpPr>
            <p:cNvPr id="6" name="Line 6"/>
            <p:cNvSpPr/>
            <p:nvPr/>
          </p:nvSpPr>
          <p:spPr>
            <a:xfrm>
              <a:off x="5638800" y="2590800"/>
              <a:ext cx="552450" cy="1"/>
            </a:xfrm>
            <a:prstGeom prst="line">
              <a:avLst/>
            </a:prstGeom>
            <a:noFill/>
            <a:ln w="19050">
              <a:solidFill>
                <a:schemeClr val="accent3"/>
              </a:solidFill>
              <a:tailEnd type="triangle" w="med" len="med"/>
            </a:ln>
          </p:spPr>
        </p:sp>
      </p:grpSp>
      <p:grpSp>
        <p:nvGrpSpPr>
          <p:cNvPr id="9" name="Group 9"/>
          <p:cNvGrpSpPr/>
          <p:nvPr/>
        </p:nvGrpSpPr>
        <p:grpSpPr>
          <a:xfrm>
            <a:off x="8496300" y="2590800"/>
            <a:ext cx="552450" cy="1"/>
            <a:chOff x="8496300" y="2590800"/>
            <a:chExt cx="552450" cy="1"/>
          </a:xfrm>
        </p:grpSpPr>
        <p:sp>
          <p:nvSpPr>
            <p:cNvPr id="8" name="Line 8"/>
            <p:cNvSpPr/>
            <p:nvPr/>
          </p:nvSpPr>
          <p:spPr>
            <a:xfrm>
              <a:off x="8496300" y="2590800"/>
              <a:ext cx="552450" cy="1"/>
            </a:xfrm>
            <a:prstGeom prst="line">
              <a:avLst/>
            </a:prstGeom>
            <a:noFill/>
            <a:ln w="19050">
              <a:solidFill>
                <a:schemeClr val="accent3"/>
              </a:solidFill>
              <a:tailEnd type="triangle" w="med" len="med"/>
            </a:ln>
          </p:spPr>
        </p:sp>
      </p:grpSp>
      <p:grpSp>
        <p:nvGrpSpPr>
          <p:cNvPr id="13" name="Group 13"/>
          <p:cNvGrpSpPr/>
          <p:nvPr/>
        </p:nvGrpSpPr>
        <p:grpSpPr>
          <a:xfrm>
            <a:off x="609600" y="1828800"/>
            <a:ext cx="1714500" cy="1600200"/>
            <a:chOff x="609600" y="1828800"/>
            <a:chExt cx="1714500" cy="1600200"/>
          </a:xfrm>
        </p:grpSpPr>
        <p:sp>
          <p:nvSpPr>
            <p:cNvPr id="10" name="Rectangle 10"/>
            <p:cNvSpPr/>
            <p:nvPr/>
          </p:nvSpPr>
          <p:spPr>
            <a:xfrm>
              <a:off x="609600" y="1828800"/>
              <a:ext cx="1714500" cy="1600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826008" y="2065020"/>
              <a:ext cx="67056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模块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826008" y="2750820"/>
              <a:ext cx="131673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发送字节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2895600" y="1828800"/>
            <a:ext cx="2743200" cy="1600200"/>
            <a:chOff x="2895600" y="1828800"/>
            <a:chExt cx="2743200" cy="1600200"/>
          </a:xfrm>
        </p:grpSpPr>
        <p:sp>
          <p:nvSpPr>
            <p:cNvPr id="14" name="Rectangle 14"/>
            <p:cNvSpPr/>
            <p:nvPr/>
          </p:nvSpPr>
          <p:spPr>
            <a:xfrm>
              <a:off x="2895600" y="1828800"/>
              <a:ext cx="2743200" cy="1600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3112008" y="2065020"/>
              <a:ext cx="200924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QSerialPort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3112008" y="2750820"/>
              <a:ext cx="196291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内部可读缓冲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6210300" y="1828800"/>
            <a:ext cx="2286000" cy="1600200"/>
            <a:chOff x="6210300" y="1828800"/>
            <a:chExt cx="2286000" cy="1600200"/>
          </a:xfrm>
        </p:grpSpPr>
        <p:sp>
          <p:nvSpPr>
            <p:cNvPr id="18" name="Rectangle 18"/>
            <p:cNvSpPr/>
            <p:nvPr/>
          </p:nvSpPr>
          <p:spPr>
            <a:xfrm>
              <a:off x="6210300" y="1828800"/>
              <a:ext cx="2286000" cy="1600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6426708" y="2065020"/>
              <a:ext cx="102595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成员rx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6426708" y="2750820"/>
              <a:ext cx="196291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保存字节尾部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9067800" y="1828800"/>
            <a:ext cx="2514600" cy="1600200"/>
            <a:chOff x="9067800" y="1828800"/>
            <a:chExt cx="2514600" cy="1600200"/>
          </a:xfrm>
        </p:grpSpPr>
        <p:sp>
          <p:nvSpPr>
            <p:cNvPr id="22" name="Rectangle 22"/>
            <p:cNvSpPr/>
            <p:nvPr/>
          </p:nvSpPr>
          <p:spPr>
            <a:xfrm>
              <a:off x="9067800" y="1828800"/>
              <a:ext cx="2514600" cy="1600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9284208" y="2065020"/>
              <a:ext cx="99364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解析器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9284208" y="2750820"/>
              <a:ext cx="163982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取完整单元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597408" y="4046220"/>
            <a:ext cx="9704832" cy="2145792"/>
            <a:chOff x="597408" y="4046220"/>
            <a:chExt cx="9704832" cy="2145792"/>
          </a:xfrm>
        </p:grpSpPr>
        <p:sp>
          <p:nvSpPr>
            <p:cNvPr id="26" name="TextBox 26"/>
            <p:cNvSpPr txBox="1"/>
            <p:nvPr/>
          </p:nvSpPr>
          <p:spPr>
            <a:xfrm>
              <a:off x="597408" y="4046220"/>
              <a:ext cx="970483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readyRead通知有新字节；readAll取走当前可读内容，追加到rx。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597408" y="4465320"/>
              <a:ext cx="519379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解析器只消费已经完整的协议单元。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597408" y="5303520"/>
              <a:ext cx="83149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不完整的尾部留在rx，下一次读取继续补齐。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Qt内部缓冲与rx是两处存储，清其中一个不会自动清另一个。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603504" y="6404610"/>
            <a:ext cx="618073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readyRead边界不等于回复边界，也不表示设备已经静默 · F127、F132 · 09 / 39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257544" cy="819150"/>
            <a:chOff x="590550" y="6134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先保存字节数组，再发送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286000"/>
            <a:chOff x="609600" y="1828800"/>
            <a:chExt cx="10972800" cy="22860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2860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83105"/>
              <a:ext cx="6622161" cy="17823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QByteArray bytes = cmd.toUtf8();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const qint64 n = comPort.write(bytes);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(n &lt; 0)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showError(comPort.errorString()); return;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4541520"/>
            <a:ext cx="8812378" cy="1574292"/>
            <a:chOff x="597408" y="4541520"/>
            <a:chExt cx="8812378" cy="15742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541520"/>
              <a:ext cx="8473135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cmd已按当前协议准备；bytes在write调用期间持续存在。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4960620"/>
              <a:ext cx="655076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不要把临时数组的data指针留到下一条语句。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97408" y="5646420"/>
              <a:ext cx="881237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0≤n&lt;字节数时，保存并继续提交尾部；负数报告失败并退出。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603504" y="6404610"/>
            <a:ext cx="688238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本页示范单次提交；异步队列持有字节数组与偏移，不忙等 · F133、F129、F025 · 10 / 39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257544" cy="819150"/>
            <a:chOff x="590550" y="6134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写出与命令完成分别判断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1950720"/>
            <a:ext cx="6729984" cy="4241292"/>
            <a:chOff x="597408" y="1950720"/>
            <a:chExt cx="6729984" cy="42412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608228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write返回后，字节可能仍在发送缓冲区。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788920"/>
              <a:ext cx="57308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bytesToWrite显示尚待写出的字节数。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3627120"/>
              <a:ext cx="6043879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bytesWritten通知一部分数据已经写出。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4465320"/>
              <a:ext cx="645566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本地全部写出以后，模块仍可能返回ERROR。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303520"/>
              <a:ext cx="67299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按当前命令的协议结果结束等待。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本地待写量归零，不证明模块接受或执行了命令。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6095848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提交偏移、Qt待写量与远端回复分别保存和判断 · F128、F129、F025 · 11 / 39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677863" cy="819150"/>
            <a:chOff x="590550" y="613410"/>
            <a:chExt cx="6677863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677863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GUI中用通知和计时器等待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1950720"/>
            <a:ext cx="8979713" cy="4241292"/>
            <a:chOff x="597408" y="1950720"/>
            <a:chExt cx="8979713" cy="42412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897971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GUI里用readyRead、bytesWritten和QTimer推进后续步骤。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788920"/>
              <a:ext cx="612861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waitForReadyRead会阻塞调用它的线程。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3627120"/>
              <a:ext cx="672846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flush尽量写出已有数据，仍不等待全部完成。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4465320"/>
              <a:ext cx="640537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clear会丢弃相应缓冲数据，不能当成刷新。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303520"/>
              <a:ext cx="64251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超时、设备错误和用户取消分别记录原因。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槽处理一步就返回，让窗口事件循环继续运行。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7513320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rx.clear只清应用数组；processEvents延时还会发生重入 · F130、F131、F184、F185 · 12 / 39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257544" cy="819150"/>
            <a:chOff x="590550" y="6134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接收槽先追加到持久缓冲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095500"/>
            <a:chOff x="609600" y="1828800"/>
            <a:chExt cx="10972800" cy="20955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095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83105"/>
              <a:ext cx="4715256" cy="14394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void MainWindow::onReadyRead()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rx += comPort.readAll();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parseReceived();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4389120"/>
            <a:ext cx="9129370" cy="1726692"/>
            <a:chOff x="597408" y="4389120"/>
            <a:chExt cx="9129370" cy="17266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389120"/>
              <a:ext cx="841248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连接comPort的readyRead到这个窗口槽；rx是持久成员。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4808220"/>
              <a:ext cx="912937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parseReceived由应用实现，先分派普通行、提示或长度载荷。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97408" y="5646420"/>
              <a:ext cx="845698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只消费完整单元；不能先把整个rx按行删掉，再查找载荷。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603504" y="6404610"/>
            <a:ext cx="6345326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协议单元完整后再按约定解码；日志控件不充当解析器缓冲 · F127、F132 · 13 / 39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257544" cy="819150"/>
            <a:chOff x="590550" y="6134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一行回复可能分两次到达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1828800"/>
            <a:ext cx="5334000" cy="1752600"/>
            <a:chOff x="609600" y="1828800"/>
            <a:chExt cx="5334000" cy="17526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5334000" cy="1752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6008" y="1988820"/>
              <a:ext cx="2150669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第一次：收到O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826008" y="2674620"/>
              <a:ext cx="27675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rx = O</a:t>
              </a:r>
              <a:br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没有换行，先保留。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248400" y="1828800"/>
            <a:ext cx="5334000" cy="1752600"/>
            <a:chOff x="6248400" y="1828800"/>
            <a:chExt cx="5334000" cy="1752600"/>
          </a:xfrm>
        </p:grpSpPr>
        <p:sp>
          <p:nvSpPr>
            <p:cNvPr id="8" name="Rectangle 8"/>
            <p:cNvSpPr/>
            <p:nvPr/>
          </p:nvSpPr>
          <p:spPr>
            <a:xfrm>
              <a:off x="6248400" y="1828800"/>
              <a:ext cx="5334000" cy="1752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6464808" y="1988820"/>
              <a:ext cx="322478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第二次：收到K和CRLF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6464808" y="2674620"/>
              <a:ext cx="33771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rx = OK + CRLF</a:t>
              </a:r>
              <a:br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组成完整行，才能取出。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597408" y="4046220"/>
            <a:ext cx="7949184" cy="2145792"/>
            <a:chOff x="597408" y="4046220"/>
            <a:chExt cx="7949184" cy="2145792"/>
          </a:xfrm>
        </p:grpSpPr>
        <p:sp>
          <p:nvSpPr>
            <p:cNvPr id="12" name="TextBox 12"/>
            <p:cNvSpPr txBox="1"/>
            <p:nvPr/>
          </p:nvSpPr>
          <p:spPr>
            <a:xfrm>
              <a:off x="597408" y="4046220"/>
              <a:ext cx="670621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两次通知追加到同一个rx，保留的O没有丢掉。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597408" y="4465320"/>
              <a:ext cx="686165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形成完整OK行以后，再交给当前命令阶段判断。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597408" y="5303520"/>
              <a:ext cx="79491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这里是假设分段；实际通知边界由通信过程决定。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屏幕日志自行换行，不代表设备那里真的发送了行结束符。</a:t>
              </a:r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603504" y="6404610"/>
            <a:ext cx="5533339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课堂输入推演；CRLF实际字节为0D、0A · F127、F132、F135 · 14 / 39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257544" cy="819150"/>
            <a:chOff x="590550" y="6134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循环取行并保留剩余字节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3162300"/>
            <a:chOff x="609600" y="1828800"/>
            <a:chExt cx="10972800" cy="31623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3162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83105"/>
              <a:ext cx="6328791" cy="28110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while (normalLineAtFront())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const qsizetype end = rx.indexOf('\n');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if (end &lt; 0) break;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QByteArray line = rx.left(end);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rx.remove(0, end + 1);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if (line.endsWith('\r')) line.chop(1);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handleLine(line);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5265420"/>
            <a:ext cx="9214104" cy="888492"/>
            <a:chOff x="597408" y="5265420"/>
            <a:chExt cx="921410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5265420"/>
              <a:ext cx="921410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normalLineAtFront每轮重新分类；仅确定为普通行时才进入。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684520"/>
              <a:ext cx="8206435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提示、+IPD头或载荷交回外层分派；缺字节就保留等待。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769010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两个辅助方法均由应用实现；不删除正文空格，外层每次消费后再分派 · F132、F138、F140 · 15 / 39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126736" cy="819150"/>
            <a:chOff x="590550" y="61341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无完整行与缓冲上限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1950720"/>
            <a:ext cx="7034784" cy="4241292"/>
            <a:chOff x="597408" y="1950720"/>
            <a:chExt cx="7034784" cy="42412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583996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普通文本连续到达时，逐行处理完整行。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788920"/>
              <a:ext cx="648614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普通行没有结束符时，保留尚未完成的尾部。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3627120"/>
              <a:ext cx="616305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程序设定缓冲上限，超出时报告输入异常。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4465320"/>
              <a:ext cx="616305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长时间没有完成回复，超时停止自动续发。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303520"/>
              <a:ext cx="70347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上限和超时依据协议、设备能力及任务确定。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普通行、未完整头与长度载荷各按自己的条件检查。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6506870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程序上限用于限制异常增长，不冒称固件规定了统一最大行长 · F132、F131 · 16 / 39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257544" cy="819150"/>
            <a:chOff x="590550" y="6134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点击标签找到对应输入框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657600" y="2590800"/>
            <a:ext cx="590550" cy="1"/>
            <a:chOff x="3657600" y="2590800"/>
            <a:chExt cx="590550" cy="1"/>
          </a:xfrm>
        </p:grpSpPr>
        <p:sp>
          <p:nvSpPr>
            <p:cNvPr id="4" name="Line 4"/>
            <p:cNvSpPr/>
            <p:nvPr/>
          </p:nvSpPr>
          <p:spPr>
            <a:xfrm>
              <a:off x="3657600" y="2590800"/>
              <a:ext cx="590550" cy="1"/>
            </a:xfrm>
            <a:prstGeom prst="line">
              <a:avLst/>
            </a:prstGeom>
            <a:noFill/>
            <a:ln w="19050">
              <a:solidFill>
                <a:schemeClr val="accent3"/>
              </a:solidFill>
              <a:tailEnd type="triangle" w="med" len="med"/>
            </a:ln>
          </p:spPr>
        </p:sp>
      </p:grpSp>
      <p:grpSp>
        <p:nvGrpSpPr>
          <p:cNvPr id="7" name="Group 7"/>
          <p:cNvGrpSpPr/>
          <p:nvPr/>
        </p:nvGrpSpPr>
        <p:grpSpPr>
          <a:xfrm>
            <a:off x="7315200" y="2590800"/>
            <a:ext cx="590550" cy="1"/>
            <a:chOff x="7315200" y="2590800"/>
            <a:chExt cx="590550" cy="1"/>
          </a:xfrm>
        </p:grpSpPr>
        <p:sp>
          <p:nvSpPr>
            <p:cNvPr id="6" name="Line 6"/>
            <p:cNvSpPr/>
            <p:nvPr/>
          </p:nvSpPr>
          <p:spPr>
            <a:xfrm>
              <a:off x="7315200" y="2590800"/>
              <a:ext cx="590550" cy="1"/>
            </a:xfrm>
            <a:prstGeom prst="line">
              <a:avLst/>
            </a:prstGeom>
            <a:noFill/>
            <a:ln w="19050">
              <a:solidFill>
                <a:schemeClr val="accent3"/>
              </a:solidFill>
              <a:tailEnd type="triangle" w="med" len="med"/>
            </a:ln>
          </p:spPr>
        </p:sp>
      </p:grpSp>
      <p:grpSp>
        <p:nvGrpSpPr>
          <p:cNvPr id="11" name="Group 11"/>
          <p:cNvGrpSpPr/>
          <p:nvPr/>
        </p:nvGrpSpPr>
        <p:grpSpPr>
          <a:xfrm>
            <a:off x="609600" y="1828800"/>
            <a:ext cx="3048000" cy="1639062"/>
            <a:chOff x="609600" y="1828800"/>
            <a:chExt cx="3048000" cy="1639062"/>
          </a:xfrm>
        </p:grpSpPr>
        <p:sp>
          <p:nvSpPr>
            <p:cNvPr id="8" name="Rectangle 8"/>
            <p:cNvSpPr/>
            <p:nvPr/>
          </p:nvSpPr>
          <p:spPr>
            <a:xfrm>
              <a:off x="609600" y="1828800"/>
              <a:ext cx="3048000" cy="1600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826008" y="2065020"/>
              <a:ext cx="147614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TMyLabel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826008" y="2579370"/>
              <a:ext cx="18074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左键按下</a:t>
              </a:r>
              <a:br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发出clicked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4267200" y="1828800"/>
            <a:ext cx="3048000" cy="1600200"/>
            <a:chOff x="4267200" y="1828800"/>
            <a:chExt cx="3048000" cy="1600200"/>
          </a:xfrm>
        </p:grpSpPr>
        <p:sp>
          <p:nvSpPr>
            <p:cNvPr id="12" name="Rectangle 12"/>
            <p:cNvSpPr/>
            <p:nvPr/>
          </p:nvSpPr>
          <p:spPr>
            <a:xfrm>
              <a:off x="4267200" y="1828800"/>
              <a:ext cx="3048000" cy="1600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4483608" y="2065020"/>
              <a:ext cx="1653845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QLineEdit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4483608" y="2750820"/>
              <a:ext cx="267370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读取text命令文字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7924800" y="1828800"/>
            <a:ext cx="3657600" cy="1600200"/>
            <a:chOff x="7924800" y="1828800"/>
            <a:chExt cx="3657600" cy="1600200"/>
          </a:xfrm>
        </p:grpSpPr>
        <p:sp>
          <p:nvSpPr>
            <p:cNvPr id="16" name="Rectangle 16"/>
            <p:cNvSpPr/>
            <p:nvPr/>
          </p:nvSpPr>
          <p:spPr>
            <a:xfrm>
              <a:off x="7924800" y="1828800"/>
              <a:ext cx="3657600" cy="1600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8141208" y="2065020"/>
              <a:ext cx="131673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发送流程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8141208" y="2750820"/>
              <a:ext cx="293217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检查阶段与协议条件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597408" y="4046220"/>
            <a:ext cx="8858707" cy="2145792"/>
            <a:chOff x="597408" y="4046220"/>
            <a:chExt cx="8858707" cy="2145792"/>
          </a:xfrm>
        </p:grpSpPr>
        <p:sp>
          <p:nvSpPr>
            <p:cNvPr id="20" name="TextBox 20"/>
            <p:cNvSpPr txBox="1"/>
            <p:nvPr/>
          </p:nvSpPr>
          <p:spPr>
            <a:xfrm>
              <a:off x="597408" y="4046220"/>
              <a:ext cx="589849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Designer把标签buddy设为对应编辑框。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597408" y="4465320"/>
              <a:ext cx="885870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槽先检查sender是本例标签，再检查伙伴是否为QLineEdit。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597408" y="5303520"/>
              <a:ext cx="77053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伙伴为空或类型不对，就报告配置错误并停止本次发送。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也可在连接时捕获明确的编辑框指针，再读取它的text。</a:t>
              </a:r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603504" y="6404610"/>
            <a:ext cx="7038137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TMyLabel声明Q_OBJECT；按下即发信号，与标准按钮完整点击行为不同 · 教材17.2 · 17 / 39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257544" cy="819150"/>
            <a:chOff x="590550" y="6134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常用命令怎样恢复到界面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1950720"/>
            <a:ext cx="8018678" cy="4241292"/>
            <a:chOff x="597408" y="1950720"/>
            <a:chExt cx="8018678" cy="42412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735025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findChildren找到两个面板中已有的QLineEdit。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788920"/>
              <a:ext cx="801867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保存时用objectName作为键，向QSettings写入text。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3627120"/>
              <a:ext cx="713232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启动后按同一个键读取，再设置对应编辑框文字。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4465320"/>
              <a:ext cx="648614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重命名控件会改变查找键，需要迁移旧设置。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303520"/>
              <a:ext cx="70347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端口选择与命令文本分别保存。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恢复输入内容以后，仍要核对实际设备和命令条件。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7117080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findChildren返回指针容器，不新建或拥有编辑框；重复对象名会共用设置键 · 17.2 · 18 / 39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4836566" cy="819150"/>
            <a:chOff x="590550" y="613410"/>
            <a:chExt cx="483656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483656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用AT+GMR确认固件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1950720"/>
            <a:ext cx="7198157" cy="4241292"/>
            <a:chOff x="597408" y="1950720"/>
            <a:chExt cx="7198157" cy="42412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492313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先发送AT，确认基本通信和回复。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788920"/>
              <a:ext cx="5966765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再发送AT+GMR，读取AT和SDK版本信息。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3627120"/>
              <a:ext cx="719815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本课扩展依据ESP-AT 2.1.0.0的ESP8266版本。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4465320"/>
              <a:ext cx="487070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课堂设备以实际版本返回值为准。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303520"/>
              <a:ext cx="70347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命令失败先核对固件与当前串口参数。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版本信息可能有多行，不能收到第一行就自动续发。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6345326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教材未固定模块固件；教师先读取真实版本，再选对应流程 · F134、F135 · 19 / 39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310226" cy="819150"/>
            <a:chOff x="590550" y="613410"/>
            <a:chExt cx="531022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31022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CRLF是两个控制字节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1828800"/>
            <a:ext cx="5334000" cy="1752600"/>
            <a:chOff x="609600" y="1828800"/>
            <a:chExt cx="5334000" cy="17526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5334000" cy="1752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6008" y="1988820"/>
              <a:ext cx="188000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C++源码写法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826008" y="2827020"/>
              <a:ext cx="1486205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"AT\r\n"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248400" y="1828800"/>
            <a:ext cx="5334000" cy="1752600"/>
            <a:chOff x="6248400" y="1828800"/>
            <a:chExt cx="5334000" cy="1752600"/>
          </a:xfrm>
        </p:grpSpPr>
        <p:sp>
          <p:nvSpPr>
            <p:cNvPr id="8" name="Rectangle 8"/>
            <p:cNvSpPr/>
            <p:nvPr/>
          </p:nvSpPr>
          <p:spPr>
            <a:xfrm>
              <a:off x="6248400" y="1828800"/>
              <a:ext cx="5334000" cy="1752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6464808" y="1988820"/>
              <a:ext cx="293217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实际字节：十六进制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6464808" y="2827020"/>
              <a:ext cx="2089709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41 54 0D 0A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597408" y="4046220"/>
            <a:ext cx="9103157" cy="2145792"/>
            <a:chOff x="597408" y="4046220"/>
            <a:chExt cx="9103157" cy="2145792"/>
          </a:xfrm>
        </p:grpSpPr>
        <p:sp>
          <p:nvSpPr>
            <p:cNvPr id="12" name="TextBox 12"/>
            <p:cNvSpPr txBox="1"/>
            <p:nvPr/>
          </p:nvSpPr>
          <p:spPr>
            <a:xfrm>
              <a:off x="597408" y="4046220"/>
              <a:ext cx="573877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41、54表示AT；0D是回车，0A是换行。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597408" y="4465320"/>
              <a:ext cx="910315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输入框直接键入反斜杠r、反斜杠n，不会自动产生这两个字节。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597408" y="5303520"/>
              <a:ext cx="77663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本固件命令使用CRLF终止，程序按规则补入。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已有CRLF时避免重复追加；后续载荷也不统一添加CRLF。</a:t>
              </a:r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603504" y="6404610"/>
            <a:ext cx="6131357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引号是源码边界，不一起发送；字符串写法与实际字节分开核对 · F135 · 20 / 39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126736" cy="819150"/>
            <a:chOff x="590550" y="61341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区分回显与处理结果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1950720"/>
            <a:ext cx="7644384" cy="4241292"/>
            <a:chOff x="597408" y="1950720"/>
            <a:chExt cx="7644384" cy="42412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626790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ATE1打开回显，模块可能先回显命令文字。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788920"/>
              <a:ext cx="465246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ATE0关闭回显，便于观察结果。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3627120"/>
              <a:ext cx="648614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版本信息等中间行先保存或显示，继续等待。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4465320"/>
              <a:ext cx="683117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完整OK或ERROR行，还要按当前命令阶段处理。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303520"/>
              <a:ext cx="76443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日志保留原始次序，解析器区分回显、中间信息和结果。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看到命令文字，不表示模块执行成功。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7268870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ATE0、ATE1本身也要确认；不在任意数据片段里全局搜索OK或&gt; · F136、F134、F138 · 21 / 39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692140" cy="819150"/>
            <a:chOff x="590550" y="61341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命令阶段保存到成员中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628900"/>
            <a:chOff x="609600" y="1828800"/>
            <a:chExt cx="10972800" cy="26289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628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83105"/>
              <a:ext cx="9409176" cy="21252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enum class Stage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Idle, WaitingReply, WaitingPrompt, WaitingSendResult, Failed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Stage stage = Stage::Idle;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QTimer timeout;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QString currentCommand;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4884420"/>
            <a:ext cx="9070848" cy="1307592"/>
            <a:chOff x="597408" y="4884420"/>
            <a:chExt cx="9070848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884420"/>
              <a:ext cx="808543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rx是持久成员；timeout设为单次触发，并连接超时槽。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303520"/>
              <a:ext cx="789950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deviceMode另存Unknown、Command或Transparent。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97408" y="5722620"/>
              <a:ext cx="907084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命令阶段说明正在等什么；模块模式与载荷接收状态分别保存。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603504" y="6404610"/>
            <a:ext cx="769010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模式声明、确认条件与计时器前提见备注；打开端口不会重置模块模式 · F131、F138、F184 · 22 / 39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257544" cy="819150"/>
            <a:chOff x="590550" y="6134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发出命令前记录等待对象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628900"/>
            <a:chOff x="609600" y="1828800"/>
            <a:chExt cx="10972800" cy="26289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628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83105"/>
              <a:ext cx="7062216" cy="21252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(!comPort.isOpen() || stage != Stage::Idle ||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deviceMode != DeviceMode::Command) return;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currentCommand = cmd;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stage = Stage::WaitingReply;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timeout.start(replyTimeoutMs);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submitBytes(cmd.toUtf8());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4884420"/>
            <a:ext cx="9381744" cy="1307592"/>
            <a:chOff x="597408" y="4884420"/>
            <a:chExt cx="9381744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884420"/>
              <a:ext cx="8016545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cmd已检查并带CRLF；replyTimeoutMs是正数毫秒值。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303520"/>
              <a:ext cx="907084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先建立等待记录和计时，再提交字节，快速回复也有对应阶段。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97408" y="5722620"/>
              <a:ext cx="938174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submitBytes持有数组与偏移；Unknown或透传模式不走此入口。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603504" y="6404610"/>
            <a:ext cx="8007096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submitBytes由应用实现；计时包含本地排队，Command来自实际同步确认 · F129、F135、F184 · 23 / 39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8932012" cy="819150"/>
            <a:chOff x="590550" y="613410"/>
            <a:chExt cx="893201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893201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WaitingReply中的OK与ERROR分支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3162300"/>
            <a:chOff x="609600" y="1828800"/>
            <a:chExt cx="10972800" cy="31623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3162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83105"/>
              <a:ext cx="7062216" cy="28110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(stage != Stage::WaitingReply) return;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(line == QByteArrayLiteral("OK"))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timeout.stop(); stage = Stage::Idle;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continueCommandFlow();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 else if (line == QByteArrayLiteral("ERROR"))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timeout.stop(); stage = Stage::Failed;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showCommandFailure(currentCommand);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5265420"/>
            <a:ext cx="9092794" cy="888492"/>
            <a:chOff x="597408" y="5265420"/>
            <a:chExt cx="909279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5265420"/>
              <a:ext cx="909279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这是普通OK／ERROR结果示例；中间信息和其他阶段另行分派。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684520"/>
              <a:ext cx="745540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续发先建立下一阶段；两个辅助方法均由应用实现。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8603742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不处理WaitingPrompt许可或WaitingSendResult载荷结果；真实命令以固件为准 · F136、F138、F184 · 24 / 39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126736" cy="819150"/>
            <a:chOff x="590550" y="61341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超时后停止自动续发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1950720"/>
            <a:ext cx="8127797" cy="4241292"/>
            <a:chOff x="597408" y="1950720"/>
            <a:chExt cx="8127797" cy="42412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812779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超时槽核对仍在等待，停止计时并把stage设为Failed。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788920"/>
              <a:ext cx="487070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记录当前命令没有得到完成回复。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3627120"/>
              <a:ext cx="680923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停止应用待发队列，禁止原流程继续提交字节。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4465320"/>
              <a:ext cx="616305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迟到字节仍可记录，但不推进已失败流程。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303520"/>
              <a:ext cx="79491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按固件规则确认模块模式并恢复通信。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超时不证明模块没执行；停止队列也不能撤回已发送字节。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7880909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调度回调同样检查Failed；清rx、flush或重新打开端口不代替协议恢复 · F130、F131、F184 · 25 / 39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441034" cy="819150"/>
            <a:chOff x="590550" y="613410"/>
            <a:chExt cx="644103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44103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当前UART配置与保存配置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1950720"/>
            <a:ext cx="6936029" cy="4241292"/>
            <a:chOff x="597408" y="1950720"/>
            <a:chExt cx="6936029" cy="42412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6936029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AT+UART_CUR修改模块当前串口配置，不保存。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788920"/>
              <a:ext cx="677235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AT+UART_DEF将模块配置保存到NVS或flash。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3627120"/>
              <a:ext cx="519379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重新上电后的参数取决于保存设置。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4465320"/>
              <a:ext cx="616305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模块波特率改变后，主机仍用旧值会读错。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303520"/>
              <a:ext cx="61203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主机切换时机按实际固件说明处理。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本地字节写完，不表示两端已完成参数切换。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4620768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先确认当前固件与模块参数 · F137、F122、F134 · 26 / 39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把网络名称和密码放入命令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1371600"/>
            <a:chOff x="609600" y="1828800"/>
            <a:chExt cx="10972800" cy="13716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371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83105"/>
              <a:ext cx="7942326" cy="7536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const QString cmd = QStringLiteral(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"AT+CWJAP=\"%1\",\"%2\"\r\n").arg(ssid, password);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597408" y="3627120"/>
            <a:ext cx="7424928" cy="2564892"/>
            <a:chOff x="597408" y="3627120"/>
            <a:chExt cx="7424928" cy="25648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627120"/>
              <a:ext cx="7003085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ssid和password保留输入原值，不删首尾空格。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4046220"/>
              <a:ext cx="742492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本例只用可打印ASCII，排除引号、逗号和反斜杠。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97408" y="4465320"/>
              <a:ext cx="637306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校验通过后再组装；arg不校验或自动转义。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597408" y="4884420"/>
              <a:ext cx="475762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把cmd交给前面的命令提交流程。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7408" y="5303520"/>
              <a:ext cx="560161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根据固件回复判断WiFi连接是否成功。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597408" y="5722620"/>
              <a:ext cx="584179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WiFi连接成功后，再准备远端TCP连接。</a:t>
              </a: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603504" y="6404610"/>
            <a:ext cx="7043928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输入限制是本课示例条件；实际允许的内容与长度按固件核定 · F134、F135、F139 · 27 / 39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126736" cy="819150"/>
            <a:chOff x="590550" y="61341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进入透传有前置条件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1950720"/>
            <a:ext cx="6551981" cy="4088892"/>
            <a:chOff x="597408" y="1950720"/>
            <a:chExt cx="6551981" cy="40888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655198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本课依据ESP-AT 2.1.0.0的ESP8266版本。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674620"/>
              <a:ext cx="349544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TCP透传要使用单连接。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3398520"/>
              <a:ext cx="6164885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WiFi连接成功，不表示TCP会话已经建立。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4122420"/>
              <a:ext cx="618500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先确认网络与远端连接，再设置CIPMODE。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4846320"/>
              <a:ext cx="586191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CIPMODE成功后，才申请进入数据发送。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97408" y="5570220"/>
              <a:ext cx="616305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设备拒绝时停止流程，显示当前失败步骤。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603504" y="6404610"/>
            <a:ext cx="5777789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课堂板卡先读AT+GMR；后续规则须与实际固件相符 · F139、F134 · 28 / 39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257544" cy="819150"/>
            <a:chOff x="590550" y="6134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两条命令由回复连接起来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09600" y="1828800"/>
            <a:ext cx="5105400" cy="1752600"/>
            <a:chOff x="609600" y="1828800"/>
            <a:chExt cx="5105400" cy="17526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5105400" cy="1752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6008" y="1988820"/>
              <a:ext cx="350154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 先登记WaitingReply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827532" y="2516505"/>
              <a:ext cx="255818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再发AT+CIPMODE=1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826008" y="2979420"/>
              <a:ext cx="201533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等待本阶段OK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753100" y="2619375"/>
            <a:ext cx="666750" cy="1"/>
            <a:chOff x="5753100" y="2619375"/>
            <a:chExt cx="666750" cy="1"/>
          </a:xfrm>
        </p:grpSpPr>
        <p:sp>
          <p:nvSpPr>
            <p:cNvPr id="9" name="Line 9"/>
            <p:cNvSpPr/>
            <p:nvPr/>
          </p:nvSpPr>
          <p:spPr>
            <a:xfrm>
              <a:off x="5753100" y="2619375"/>
              <a:ext cx="666750" cy="1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tailEnd type="triangle" w="lg" len="lg"/>
            </a:ln>
          </p:spPr>
        </p:sp>
      </p:grpSp>
      <p:grpSp>
        <p:nvGrpSpPr>
          <p:cNvPr id="15" name="Group 15"/>
          <p:cNvGrpSpPr/>
          <p:nvPr/>
        </p:nvGrpSpPr>
        <p:grpSpPr>
          <a:xfrm>
            <a:off x="6477000" y="1828800"/>
            <a:ext cx="5105400" cy="1752600"/>
            <a:chOff x="6477000" y="1828800"/>
            <a:chExt cx="5105400" cy="1752600"/>
          </a:xfrm>
        </p:grpSpPr>
        <p:sp>
          <p:nvSpPr>
            <p:cNvPr id="11" name="Rectangle 11"/>
            <p:cNvSpPr/>
            <p:nvPr/>
          </p:nvSpPr>
          <p:spPr>
            <a:xfrm>
              <a:off x="6477000" y="1828800"/>
              <a:ext cx="5105400" cy="1752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6693408" y="1988820"/>
              <a:ext cx="335615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2 登记WaitingPrompt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6694932" y="2516505"/>
              <a:ext cx="222961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再发AT+CIPSEND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693408" y="2979420"/>
              <a:ext cx="214061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等待数据提示&gt;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597408" y="4046220"/>
            <a:ext cx="6163056" cy="2069592"/>
            <a:chOff x="597408" y="4046220"/>
            <a:chExt cx="6163056" cy="2069592"/>
          </a:xfrm>
        </p:grpSpPr>
        <p:sp>
          <p:nvSpPr>
            <p:cNvPr id="16" name="TextBox 16"/>
            <p:cNvSpPr txBox="1"/>
            <p:nvPr/>
          </p:nvSpPr>
          <p:spPr>
            <a:xfrm>
              <a:off x="597408" y="4046220"/>
              <a:ext cx="616305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每次提交前保存阶段，并启动本阶段计时。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597408" y="4579620"/>
              <a:ext cx="586191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此处CIPSEND不带参数，用于进入透传。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597408" y="5113020"/>
              <a:ext cx="487070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两步分别等待各自的结果或提示。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597408" y="5646420"/>
              <a:ext cx="583996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任一步失败，停止续发并保留步骤说明。</a:t>
              </a:r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603504" y="6404610"/>
            <a:ext cx="7310323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推进条件来自本次回复；固定延时不证明首条成功 · F138、F139、F131、F184、F185 · 29 / 39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普通发送与透传发送分开讲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1950720"/>
            <a:ext cx="6508090" cy="4241292"/>
            <a:chOff x="597408" y="1950720"/>
            <a:chExt cx="6508090" cy="42412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650809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普通模式的CIPSEND流程需要明确发送长度。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788920"/>
              <a:ext cx="583996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进入数据提示后，提交这一批指定字节。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3627120"/>
              <a:ext cx="610209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透传示例用无参数AT+CIPSEND进入发送。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4465320"/>
              <a:ext cx="583996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进入透传后，后续字节按透传数据处理。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303520"/>
              <a:ext cx="64251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命令行解析不能一直套用到透传数据。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程序保存当前模式，按对应规则处理后续字节。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505297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下面的五字节教学例使用普通单连接模式 · F138、F139 · 30 / 39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257544" cy="819150"/>
            <a:chOff x="590550" y="6134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大于号提示不一定带换行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1950720"/>
            <a:ext cx="6554724" cy="4088892"/>
            <a:chOff x="597408" y="1950720"/>
            <a:chExt cx="6554724" cy="40888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442417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CIPSEND流程中的提示符是&gt;。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674620"/>
              <a:ext cx="465246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提示符不必以CRLF形成完整行。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3398520"/>
              <a:ext cx="655472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WaitingPrompt阶段先识别协议规定的提示。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4122420"/>
              <a:ext cx="583996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取走已消费提示，再进入数据发送步骤。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4846320"/>
              <a:ext cx="569457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其他阶段不把任意数据里的&gt;当成许可。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97408" y="5570220"/>
              <a:ext cx="583996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收到错误结果就停止等待，不发送数据。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603504" y="6404610"/>
            <a:ext cx="4891430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先判断当前等待对象；不能只依赖换行 · F138、F140 · 31 / 39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126736" cy="819150"/>
            <a:chOff x="590550" y="61341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指定长度按字节核对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1950720"/>
            <a:ext cx="7422794" cy="4088892"/>
            <a:chOff x="597408" y="1950720"/>
            <a:chExt cx="7422794" cy="40888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569457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教学例：普通单连接发送声明5个字节。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674620"/>
              <a:ext cx="742279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收到&gt;后，登记WaitingSendResult再提交HELLO。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3398520"/>
              <a:ext cx="512277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这5个ASCII字节不自动附加CRLF。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4122420"/>
              <a:ext cx="529864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命令有CRLF，载荷按声明长度发送。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4846320"/>
              <a:ext cx="583996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多加回车换行，会变成另一份字节数据。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97408" y="5570220"/>
              <a:ext cx="656082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随后等待固件发送结果，不能直接回到Idle。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603504" y="6404610"/>
            <a:ext cx="6758026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等待阶段和计时先于载荷提交；HELLO是课堂假设 · F135、F138、F139、F184 · 32 / 39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257544" cy="819150"/>
            <a:chOff x="590550" y="6134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载荷提交后等待发送结果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1950720"/>
            <a:ext cx="7154266" cy="4088892"/>
            <a:chOff x="597408" y="1950720"/>
            <a:chExt cx="7154266" cy="40888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659892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HELLO提交后，仍保持WaitingSendResult。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674620"/>
              <a:ext cx="715426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完整SEND OK行到达，停止计时并结束本次等待。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3398520"/>
              <a:ext cx="5593385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ERROR到达，停止计时并进入Failed。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4122420"/>
              <a:ext cx="648614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中间信息只记录，未得到结果时不自动续发。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4846320"/>
              <a:ext cx="648614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超时表示未获确认，保留命令和载荷字节数。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97408" y="5570220"/>
              <a:ext cx="677875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固件发送成功，不等于远端应用已处理HELLO。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603504" y="6404610"/>
            <a:ext cx="7993685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普通单连接带长度发送；ERROR也可能来自发送中断 · F128、F138、F139、F184、F185、F250 · 33 / 39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带长度的数据不能全部按行拆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1828800"/>
            <a:ext cx="5105400" cy="1752600"/>
            <a:chOff x="609600" y="1828800"/>
            <a:chExt cx="5105400" cy="17526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5105400" cy="1752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6008" y="1988820"/>
              <a:ext cx="263103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数据头：+IPD,5: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826008" y="2484120"/>
              <a:ext cx="3681984" cy="964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9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先取出声明长度5，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实际格式按固件配置确认。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753100" y="2619375"/>
            <a:ext cx="666750" cy="1"/>
            <a:chOff x="5753100" y="2619375"/>
            <a:chExt cx="666750" cy="1"/>
          </a:xfrm>
        </p:grpSpPr>
        <p:sp>
          <p:nvSpPr>
            <p:cNvPr id="8" name="Line 8"/>
            <p:cNvSpPr/>
            <p:nvPr/>
          </p:nvSpPr>
          <p:spPr>
            <a:xfrm>
              <a:off x="5753100" y="2619375"/>
              <a:ext cx="666750" cy="1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tailEnd type="triangle" w="lg" len="lg"/>
            </a:ln>
          </p:spPr>
        </p:sp>
      </p:grpSp>
      <p:grpSp>
        <p:nvGrpSpPr>
          <p:cNvPr id="13" name="Group 13"/>
          <p:cNvGrpSpPr/>
          <p:nvPr/>
        </p:nvGrpSpPr>
        <p:grpSpPr>
          <a:xfrm>
            <a:off x="6477000" y="1828800"/>
            <a:ext cx="5105400" cy="1752600"/>
            <a:chOff x="6477000" y="1828800"/>
            <a:chExt cx="5105400" cy="1752600"/>
          </a:xfrm>
        </p:grpSpPr>
        <p:sp>
          <p:nvSpPr>
            <p:cNvPr id="10" name="Rectangle 10"/>
            <p:cNvSpPr/>
            <p:nvPr/>
          </p:nvSpPr>
          <p:spPr>
            <a:xfrm>
              <a:off x="6477000" y="1828800"/>
              <a:ext cx="5105400" cy="1752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6693408" y="1988820"/>
              <a:ext cx="357012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载荷：a、CR、LF、b、c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6693408" y="2484120"/>
              <a:ext cx="3544824" cy="964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9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共5字节；换行属于数据，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不进入普通取行循环。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597408" y="4046220"/>
            <a:ext cx="7132320" cy="2069592"/>
            <a:chOff x="597408" y="4046220"/>
            <a:chExt cx="7132320" cy="2069592"/>
          </a:xfrm>
        </p:grpSpPr>
        <p:sp>
          <p:nvSpPr>
            <p:cNvPr id="14" name="TextBox 14"/>
            <p:cNvSpPr txBox="1"/>
            <p:nvPr/>
          </p:nvSpPr>
          <p:spPr>
            <a:xfrm>
              <a:off x="597408" y="4046220"/>
              <a:ext cx="569457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解析头后保存长度，再等到完整5字节。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597408" y="4579620"/>
              <a:ext cx="551688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尚未收齐时保留接收状态和尾部字节。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97408" y="5113020"/>
              <a:ext cx="616305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收齐后交出载荷，再判断后续字节的类型。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597408" y="5646420"/>
              <a:ext cx="713232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同一批输入可能先有结果行，后有数据头和载荷。</a:t>
              </a:r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603504" y="6404610"/>
            <a:ext cx="6183782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普通单连接五字节课堂示例；每消费一个单元后重新分类 · F140、F132 · 34 / 39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529453" cy="819150"/>
            <a:chOff x="590550" y="613410"/>
            <a:chExt cx="5529453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529453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练习1：分段到达的OK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1988820"/>
            <a:ext cx="5736946" cy="1231392"/>
            <a:chOff x="597408" y="1988820"/>
            <a:chExt cx="5736946" cy="12313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88820"/>
              <a:ext cx="573694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第一次收到O，rx里没有完整行结束符。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750820"/>
              <a:ext cx="492313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程序应保留它，还是认定收到OK？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9600" y="3886200"/>
            <a:ext cx="10972800" cy="2209800"/>
            <a:chOff x="609600" y="3886200"/>
            <a:chExt cx="10972800" cy="2209800"/>
          </a:xfrm>
        </p:grpSpPr>
        <p:sp>
          <p:nvSpPr>
            <p:cNvPr id="7" name="Rectangle 7"/>
            <p:cNvSpPr/>
            <p:nvPr/>
          </p:nvSpPr>
          <p:spPr>
            <a:xfrm>
              <a:off x="609600" y="3886200"/>
              <a:ext cx="10972800" cy="22098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826008" y="4046220"/>
              <a:ext cx="505846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答案：保留O，继续等待完整回复。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826008" y="4770120"/>
              <a:ext cx="553882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再收到K和CRLF，才形成完整的OK行。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826008" y="5494020"/>
              <a:ext cx="556930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取出OK后，还要按当前命令阶段判断。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603504" y="6404610"/>
            <a:ext cx="4782312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先判断，再单击显示完整答案 · F132、F133、F138 · 35 / 39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8264728" cy="819150"/>
            <a:chOff x="590550" y="613410"/>
            <a:chExt cx="826472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826472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练习2：跨语句保存临时数组地址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1371600"/>
            <a:chOff x="609600" y="1828800"/>
            <a:chExt cx="10972800" cy="13716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371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83105"/>
              <a:ext cx="6035421" cy="7536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const char *p = cmd.toLocal8Bit().data();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comPort.write(p);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7408" y="3627120"/>
            <a:ext cx="6017666" cy="2195703"/>
            <a:chOff x="597408" y="3627120"/>
            <a:chExt cx="6017666" cy="2195703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627120"/>
              <a:ext cx="551688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不能：临时数组在第一句分号处销毁。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4046220"/>
              <a:ext cx="601766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p的值仍在，但它指向的字节存储已失效。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97408" y="4465320"/>
              <a:ext cx="478993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先保存字节数组，再调用write：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598932" y="5069205"/>
              <a:ext cx="5448681" cy="7536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QByteArray bytes = cmd.toLocal8Bit();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comPort.write(bytes);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603504" y="6404610"/>
            <a:ext cx="6720840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编码方式仍须符合设备协议；本题检查跨语句的对象寿命 · F132、F133、F138 · 36 / 39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133920" cy="819150"/>
            <a:chOff x="590550" y="613410"/>
            <a:chExt cx="713392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13392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练习3：不带换行的数据提示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1988820"/>
            <a:ext cx="5498287" cy="1231392"/>
            <a:chOff x="597408" y="1988820"/>
            <a:chExt cx="5498287" cy="12313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88820"/>
              <a:ext cx="549828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本次CIPSEND回复&gt;，后面没有CRLF。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750820"/>
              <a:ext cx="487070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解析器只等完整行，会发生什么？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9600" y="3886200"/>
            <a:ext cx="10972800" cy="2229612"/>
            <a:chOff x="609600" y="3886200"/>
            <a:chExt cx="10972800" cy="2229612"/>
          </a:xfrm>
        </p:grpSpPr>
        <p:sp>
          <p:nvSpPr>
            <p:cNvPr id="7" name="Rectangle 7"/>
            <p:cNvSpPr/>
            <p:nvPr/>
          </p:nvSpPr>
          <p:spPr>
            <a:xfrm>
              <a:off x="609600" y="3886200"/>
              <a:ext cx="10972800" cy="22098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826008" y="4046220"/>
              <a:ext cx="487070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仍在等换行，无法进入数据提交。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826008" y="4579620"/>
              <a:ext cx="640933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应在WaitingPrompt识别协议规定的&gt;提示。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826008" y="5113020"/>
              <a:ext cx="616305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先消费提示，再按本次模式准备数据步骤。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826008" y="5646420"/>
              <a:ext cx="569457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收到拒绝就停止，不把任意&gt;当成许可。</a:t>
              </a: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603504" y="6404610"/>
            <a:ext cx="4782312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先判断，再单击显示完整答案 · F132、F133、F138 · 37 / 39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126736" cy="819150"/>
            <a:chOff x="590550" y="61341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硬件演示按步骤核对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1950720"/>
            <a:ext cx="6695846" cy="4241292"/>
            <a:chOff x="597408" y="1950720"/>
            <a:chExt cx="6695846" cy="42412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583996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确认板卡电平、接线、供电与固件版本。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788920"/>
              <a:ext cx="669584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打开端口，发送AT和AT+GMR，观察字节记录。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3627120"/>
              <a:ext cx="487070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比较回显、完整行和不完整尾部。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4465320"/>
              <a:ext cx="650809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满足连接条件后观察CIPSEND的大于号提示。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303520"/>
              <a:ext cx="64251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再检查超时、设备拔出和关闭后的界面状态。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每一步记录当时参数、发出字节和收到的结果。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7257898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分段到达可先用模拟输入练习；实际板卡效果由课堂验证 · F125、F134、F138、F139 · 38 / 39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把串口访问与协议流程连起来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1950720"/>
            <a:ext cx="6486144" cy="3822192"/>
            <a:chOff x="597408" y="1950720"/>
            <a:chExt cx="6486144" cy="38221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616305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端口选择保存身份，配置与打开分别检查。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788920"/>
              <a:ext cx="616305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收发保存完整字节，尾部留给下一次通知。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3627120"/>
              <a:ext cx="583996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命令状态识别回复、提示、超时和失败。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4465320"/>
              <a:ext cx="648614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关闭或错误时停止续发，再处理对象与界面。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303520"/>
              <a:ext cx="5549189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第18章继续多语言、样式与发布安装。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628863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端口能打开以后，还要判断每次回复的意义 · F119、F123、F132、F138 · 39 / 39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theme/theme1.xml><?xml version="1.0" encoding="utf-8"?>
<a:theme xmlns:a="http://schemas.openxmlformats.org/drawingml/2006/main" name="qt6_ch17_serial">
  <a:themeElements>
    <a:clrScheme name="qt6_ch17_serial">
      <a:dk1>
        <a:srgbClr val="2B343A"/>
      </a:dk1>
      <a:lt1>
        <a:srgbClr val="FAF7EF"/>
      </a:lt1>
      <a:dk2>
        <a:srgbClr val="1F497D"/>
      </a:dk2>
      <a:lt2>
        <a:srgbClr val="EEE8DC"/>
      </a:lt2>
      <a:accent1>
        <a:srgbClr val="283D49"/>
      </a:accent1>
      <a:accent2>
        <a:srgbClr val="A8542F"/>
      </a:accent2>
      <a:accent3>
        <a:srgbClr val="587F76"/>
      </a:accent3>
      <a:accent4>
        <a:srgbClr val="283D49"/>
      </a:accent4>
      <a:accent5>
        <a:srgbClr val="646B6B"/>
      </a:accent5>
      <a:accent6>
        <a:srgbClr val="D6CFC2"/>
      </a:accent6>
      <a:hlink>
        <a:srgbClr val="A8542F"/>
      </a:hlink>
      <a:folHlink>
        <a:srgbClr val="587F76"/>
      </a:folHlink>
    </a:clrScheme>
    <a:fontScheme name="qt6_ch17_serial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qt6_ch17_seria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qt6_ch17_serial">
  <a:themeElements>
    <a:clrScheme name="qt6_ch17_serial">
      <a:dk1>
        <a:srgbClr val="2B343A"/>
      </a:dk1>
      <a:lt1>
        <a:srgbClr val="FAF7EF"/>
      </a:lt1>
      <a:dk2>
        <a:srgbClr val="1F497D"/>
      </a:dk2>
      <a:lt2>
        <a:srgbClr val="EEE8DC"/>
      </a:lt2>
      <a:accent1>
        <a:srgbClr val="283D49"/>
      </a:accent1>
      <a:accent2>
        <a:srgbClr val="A8542F"/>
      </a:accent2>
      <a:accent3>
        <a:srgbClr val="587F76"/>
      </a:accent3>
      <a:accent4>
        <a:srgbClr val="283D49"/>
      </a:accent4>
      <a:accent5>
        <a:srgbClr val="646B6B"/>
      </a:accent5>
      <a:accent6>
        <a:srgbClr val="D6CFC2"/>
      </a:accent6>
      <a:hlink>
        <a:srgbClr val="A8542F"/>
      </a:hlink>
      <a:folHlink>
        <a:srgbClr val="587F76"/>
      </a:folHlink>
    </a:clrScheme>
    <a:fontScheme name="qt6_ch17_serial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qt6_ch17_seria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39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2026-10-07T15:04:27Z</dcterms:created>
  <dcterms:modified xsi:type="dcterms:W3CDTF">2026-10-07T15:04:27Z</dcterms:modified>
  <cp:category/>
  <cp:contentStatus/>
</cp:coreProperties>
</file>